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embeddedFontLst>
    <p:embeddedFont>
      <p:font typeface="Montserrat ExtraBold" panose="020B0604020202020204" charset="-52"/>
      <p:bold r:id="rId32"/>
      <p:boldItalic r:id="rId33"/>
    </p:embeddedFont>
    <p:embeddedFont>
      <p:font typeface="Montserrat" panose="020B0604020202020204" charset="-52"/>
      <p:regular r:id="rId34"/>
      <p:bold r:id="rId35"/>
      <p:italic r:id="rId36"/>
      <p:boldItalic r:id="rId37"/>
    </p:embeddedFont>
    <p:embeddedFont>
      <p:font typeface="Montserrat Light" panose="020B0604020202020204" charset="-52"/>
      <p:regular r:id="rId38"/>
      <p:italic r:id="rId39"/>
    </p:embeddedFont>
    <p:embeddedFont>
      <p:font typeface="Montserrat Medium" panose="020B0604020202020204" charset="-52"/>
      <p:regular r:id="rId40"/>
      <p:italic r:id="rId41"/>
    </p:embeddedFont>
    <p:embeddedFont>
      <p:font typeface="Montserrat Black" panose="020B0604020202020204" charset="-52"/>
      <p:bold r:id="rId42"/>
      <p:boldItalic r:id="rId43"/>
    </p:embeddedFont>
    <p:embeddedFont>
      <p:font typeface="Montserrat SemiBold" panose="020B0604020202020204" charset="-52"/>
      <p:bold r:id="rId44"/>
      <p:boldItalic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296" autoAdjust="0"/>
  </p:normalViewPr>
  <p:slideViewPr>
    <p:cSldViewPr snapToGrid="0">
      <p:cViewPr varScale="1">
        <p:scale>
          <a:sx n="190" d="100"/>
          <a:sy n="190" d="100"/>
        </p:scale>
        <p:origin x="95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750580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898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f6aa72a8e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f6aa72a8e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Личный кабинет должен решать 2 основные задачи: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</a:pPr>
            <a:r>
              <a:rPr lang="ru-RU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первая – предоставление документов в орган Федерального казначейства;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</a:pPr>
            <a:r>
              <a:rPr lang="ru-RU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вторая – получение отчетности от органа Федерального казначейства.</a:t>
            </a:r>
          </a:p>
          <a:p>
            <a:pPr marL="15875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Обе эти задачи реализованы и таким образом в новом личном кабинете можно будет: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</a:pPr>
            <a:r>
              <a:rPr lang="ru-RU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предоставлять новые виды распоряжений и запрос на их отзыв;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Times New Roman" panose="02020603050405020304" pitchFamily="18" charset="0"/>
              <a:buChar char="‒"/>
            </a:pPr>
            <a:r>
              <a:rPr lang="ru-RU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получать от органа Федерального казначейства отчетность по лицевому счету администратора доходов и отчетность финансового органа.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0951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f6aa72a8e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f6aa72a8e5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Создавать документы в личном кабинете можно следующими способами: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сформировать на основании родительского документа. Т.е. например сформировать уточнение / возврат из поступления либо запрос на отзыв сразу из отзываемого распоряжения. Этот способ удобен тем, что все реквизиты родительского документа будут уже </a:t>
            </a:r>
            <a:r>
              <a:rPr lang="ru-RU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предзаполнены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в новом документе;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ручной ввод реквизитов документа. В этом случае для удобства заполнения и минимизации ошибок в значениях реквизитов можно будет указать значения из справочников, которые имеются в системе, а также указать связанный документ, чтобы также часть реквизитов </a:t>
            </a:r>
            <a:r>
              <a:rPr lang="ru-RU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предзаполнилась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автоматически. Также в системе предусмотрены контроли, поэтому даже те реквизиты, которые были введены пользователем вручную, будут проверены на корректность ввода;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импорт структурированных файлов в соответствии с форматами обмена. В том числе будет обеспечена поддержка пакетного импорта, т.е. </a:t>
            </a:r>
            <a:r>
              <a:rPr lang="ru-RU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единоразовой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загрузки сразу нескольких документов. </a:t>
            </a:r>
          </a:p>
          <a:p>
            <a:pPr marL="158750" lvl="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Поддерживаемые форматы файлов:</a:t>
            </a:r>
          </a:p>
          <a:p>
            <a:pPr lvl="0"/>
            <a:r>
              <a:rPr lang="ru-RU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xml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-формат – целевой формат взаимодействия;</a:t>
            </a:r>
          </a:p>
          <a:p>
            <a:pPr lvl="0"/>
            <a:r>
              <a:rPr lang="ru-RU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txt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-формат – поддерживаются текущие форматы документов на переходный период.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9326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f6aa72a8e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f6aa72a8e5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Зарегистрированные в системе документы должны пройти обязательные этапы согласования / утверждения. Для этого после регистрации проверяется настройка двух справочников: Шаблон листа согласования и «Замещение пользователя». 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Таким образом, ответственному сотруднику необходимо будет заполнить данные справочники, чтобы системой были верно определены списки согласующих и утверждающих для каждого документа.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200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f6aa72a8e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f6aa72a8e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Шаблоны настраиваются по каждому виду документов, которые направляются в Федеральное казначейство.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Необходимо указать согласующих и утверждающих по документу, включая главного бухгалтера и руководителя.</a:t>
            </a:r>
          </a:p>
        </p:txBody>
      </p:sp>
    </p:spTree>
    <p:extLst>
      <p:ext uri="{BB962C8B-B14F-4D97-AF65-F5344CB8AC3E}">
        <p14:creationId xmlns:p14="http://schemas.microsoft.com/office/powerpoint/2010/main" val="1907356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f6aa72a8e5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f6aa72a8e5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случае, если главный бухгалтер отсутствует в организации, об этом необходимо внести изменение в Книгу регистрации лицевых счетов, а именно указать признак «главный бухгалтер отсутствует». В этом случае появится возможность в личном кабинете создавать шаблоны листа согласования без указания главного бухгалтера.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8908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f6aa72a8e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f6aa72a8e5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Справочник предназначен для назначения замещающих по согласованию, утверждению документов на время их отсутствия. 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Т.е. вместо того, чтобы перенастраивать шаблоны листа согласования по всем документам, можно единожды в данном справочнике указать замещающего сотрудника и все документы на согласование, утверждение будут поступать также на замещающего. 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Настройка возможна как для временного замещения, так и для постоянного – как альтернатива внесению изменения в Шаблоны листа согласования.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4679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f6aa72a8e5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f6aa72a8e5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форме «Документы на согласование»</a:t>
            </a: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отражаются все виды документы, поступившие сотруднику на согласование или утверждение.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Узнать о поступлении новых документов на согласование или утверждение можно по соответствующему индикатору, который расположен на панели быстрого доступа – он загорается при поступлении новых документов.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09242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f6aa72a8e5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f6aa72a8e5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Информация об отказе будет видна в личном кабинете путем изменения статуса на документе, без отражения в виде отдельного документа</a:t>
            </a: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«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Протокол».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Причины отказа можно будет посмотреть на самом отказанном документе в виде отдельного реквизита. 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При этом можно будет экспортировать причины отказа по текущим форматам документа Протокол в 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xml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либо </a:t>
            </a:r>
            <a:r>
              <a:rPr lang="ru-RU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тхт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формате.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Причины отказа документа будут отражаться в печатной форме отказанного документа.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9797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f6aa72a8e5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f6aa72a8e5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Отчетность, поступившую из органа Федерального казначейства, можно просмотреть непосредственно в личном кабинете в системе, либо открыть печатную форму в одном из </a:t>
            </a:r>
            <a:r>
              <a:rPr lang="ru-RU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импортозамещенных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форматов файлов.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Экспортировать отчеты в свое ППО можно будет в форматах:</a:t>
            </a:r>
          </a:p>
          <a:p>
            <a:pPr lvl="1"/>
            <a:r>
              <a:rPr lang="ru-RU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xml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– целевой формат </a:t>
            </a:r>
            <a:r>
              <a:rPr lang="en-US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экспорта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;</a:t>
            </a:r>
          </a:p>
          <a:p>
            <a:pPr lvl="1"/>
            <a:r>
              <a:rPr lang="ru-RU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txt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– поддержка текущих форматов на переходный период.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53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f6aa72a8e5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f6aa72a8e5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Предусмотрены роли для: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ввода данных документов;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согласования и утверждения документов;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только просмотра данных документов и отчетов в системе без выполнения значимых действий над документами;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отдельная роль для доступа к отчетности финансового органа.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5660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f6aa72a8e5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f6aa72a8e5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0025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f6aa72a8e5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f6aa72a8e5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Интерфейс личного кабинета является адаптивным, т.е. автоматически подстраивается под разрешение экрана пользователя;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Увеличивать и уменьшать масштаб элементов на странице можно через настройки в браузере пользователя. В дальнейшем</a:t>
            </a: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будет доступно изменение цветовой темы личного кабинета и шрифтов;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Личный кабинет может гибко настраиваться;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Все ранее выполненные настройки сохраняются и автоматически применяются системой при повторном входе.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2439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f6aa72a8e5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2f6aa72a8e5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Вход в личный кабинет выполняется по сертификату электронной подписи.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окне выбора сертификатов необходимо выбрать нужный, и после этого откроется общее меню системы, где присутствует раздел Подсистема управления доходами – это и есть меню личного кабинета.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40163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2f6aa72a8e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2f6aa72a8e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Если организации открыто несколько лицевых счетов администратора доходов: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если счета открыты в одном органе Федерального казначейства, то работать со всеми документами и отчетами всех счетов можно одновременно в личном кабинете. Т.е. все документы и отчеты по всем открытым счетам будут сразу доступны в списковых формах;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если организации открыты лицевые счета в разных органах Федерального казначейства, то </a:t>
            </a:r>
            <a:r>
              <a:rPr lang="ru-RU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одномоменто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получится работать с лицевыми счетами одного органа ФК. При этом в настройках личного кабинета Электронного бюджета можно переключаться между органами ФК, таким образом чередуя работу с лицевыми счетами.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8173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f6aa72a8e5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2f6aa72a8e5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Документы и отчеты в личном кабинете имеют 3 формы представления: 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списковая форма, в которой документы расположены в табличном виде;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краткая форма для отражения основной информации о документе и возможности ее просмотра из списковой формы;</a:t>
            </a:r>
          </a:p>
          <a:p>
            <a:pPr lvl="0"/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визуальная форма – со всеми реквизитами документа.</a:t>
            </a:r>
          </a:p>
        </p:txBody>
      </p:sp>
    </p:spTree>
    <p:extLst>
      <p:ext uri="{BB962C8B-B14F-4D97-AF65-F5344CB8AC3E}">
        <p14:creationId xmlns:p14="http://schemas.microsoft.com/office/powerpoint/2010/main" val="2878339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2f6aa72a8e5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2f6aa72a8e5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Можно управлять очередностью размещения колонок на форме, в том числе путем перетаскивания мышью в различные положения – в начало либо конец формы. 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Можно скрывать и добавлять колонки через меню настроек. </a:t>
            </a:r>
          </a:p>
        </p:txBody>
      </p:sp>
    </p:spTree>
    <p:extLst>
      <p:ext uri="{BB962C8B-B14F-4D97-AF65-F5344CB8AC3E}">
        <p14:creationId xmlns:p14="http://schemas.microsoft.com/office/powerpoint/2010/main" val="1073409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f6aa72a8e5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2f6aa72a8e5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Можно управлять плотностью строк, т.е. делать расстояние между строками меньше для более компактного просмотра информации на странице либо больше для визуального удобства. 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Также можно настраивать количество строк на одной странице в диапазоне значений от 5 до 500 строк.</a:t>
            </a:r>
          </a:p>
        </p:txBody>
      </p:sp>
    </p:spTree>
    <p:extLst>
      <p:ext uri="{BB962C8B-B14F-4D97-AF65-F5344CB8AC3E}">
        <p14:creationId xmlns:p14="http://schemas.microsoft.com/office/powerpoint/2010/main" val="25906998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f6aa72a8e5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2f6aa72a8e5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Некоторые длинные значения реквизитов могут не помещаться в визуальную часть ячейки на списковой или визуальной форме. В этом случае полное значение реквизита можно посмотреть по всплывающей подсказке, которая появляется при наведении курсора мыши на реквизит.  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Для копирования значения реквизита предусмотрена специальная кнопка на всплывающей подсказке.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982470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2f6aa72a8e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2f6aa72a8e5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 каждой списковой форме есть возможность установки фильтра и применения сортировки. 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Также есть возможность настройки более сложного фильтра поиска сразу по нескольким реквизитам с применением логических операторов.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18135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2f6aa72a8e5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2f6aa72a8e5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Выполнять действия над документами можно сразу из списковой формы. Для этого над списковой формой размещены кнопки с доступными операциями над документом.</a:t>
            </a:r>
            <a:b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Также из списковой формы можно выполнять групповые операции – одновременно над множеством документов. Для этого</a:t>
            </a: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м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ожно</a:t>
            </a: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выделить все документы на странице либо во всей списковой форме. </a:t>
            </a:r>
          </a:p>
        </p:txBody>
      </p:sp>
    </p:spTree>
    <p:extLst>
      <p:ext uri="{BB962C8B-B14F-4D97-AF65-F5344CB8AC3E}">
        <p14:creationId xmlns:p14="http://schemas.microsoft.com/office/powerpoint/2010/main" val="26031071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2f6aa72a8e5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2f6aa72a8e5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Уведомления, которые поступают пользователю от системы, можно посмотреть через кнопку в виде «колокольчика» на панели быстрого доступа - при поступлении новых уведомлений на данной кнопке будет высвечиваться</a:t>
            </a: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количество поступивших уведомлений.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Также будет доступна отдельная форма просмотра уведомлений с возможностью их поиска и фильтрации.</a:t>
            </a:r>
          </a:p>
        </p:txBody>
      </p:sp>
    </p:spTree>
    <p:extLst>
      <p:ext uri="{BB962C8B-B14F-4D97-AF65-F5344CB8AC3E}">
        <p14:creationId xmlns:p14="http://schemas.microsoft.com/office/powerpoint/2010/main" val="26306975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2f6aa72a8e5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2f6aa72a8e5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Краткая</a:t>
            </a: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форма предназначена для просмотра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основной информации о документе</a:t>
            </a: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без открывания визуальной формы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документа.</a:t>
            </a:r>
          </a:p>
        </p:txBody>
      </p:sp>
    </p:spTree>
    <p:extLst>
      <p:ext uri="{BB962C8B-B14F-4D97-AF65-F5344CB8AC3E}">
        <p14:creationId xmlns:p14="http://schemas.microsoft.com/office/powerpoint/2010/main" val="32816580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f6aa72a8e5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2f6aa72a8e5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Визуальная форма документа состоит из:</a:t>
            </a:r>
          </a:p>
          <a:p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панели кнопок с доступными операциями;</a:t>
            </a:r>
          </a:p>
          <a:p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заголовочной части с базовыми реквизитами, такими как номер, дата, сумма документа;</a:t>
            </a:r>
          </a:p>
          <a:p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вкладок.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 первой вкладке с Основной информацией реквизиты также сгруппированы по блокам, которые можно сворачивать / разворачивать.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489899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f6f8ea15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2f6f8ea15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Можно просмотреть информацию об электронных подписях, которыми подписан документ, проверить их </a:t>
            </a:r>
            <a:r>
              <a:rPr lang="ru-RU" sz="1100" b="0" i="0" u="none" strike="noStrike" cap="none" dirty="0" err="1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валидность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Также можно просмотреть информацию о сертификате каждой электронной подписи и составе подписанных данных.</a:t>
            </a:r>
          </a:p>
        </p:txBody>
      </p:sp>
    </p:spTree>
    <p:extLst>
      <p:ext uri="{BB962C8B-B14F-4D97-AF65-F5344CB8AC3E}">
        <p14:creationId xmlns:p14="http://schemas.microsoft.com/office/powerpoint/2010/main" val="34995187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2f6f8ea1525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2f6f8ea1525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 вкладке «Связи» можно в виде иерархии посмотреть информацию о родительских и дочерних документах и сразу перейти к данным документам. 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 вкладке «Вложения» отображаются приложенные файлы к документу. Т.е. здесь можно прикрепить, например, подтверждающий документ к возврату, а также посмотреть прикрепленное вложение прямо из самой формы без скачивания – для этого в системе есть специальная функция просмотра вложений. При необходимости, можно также скачать приложенный документ.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60658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f6f8ea152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2f6f8ea152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 вкладке «Лист согласования» отражается</a:t>
            </a:r>
            <a:r>
              <a:rPr lang="ru-RU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информация о согласующих, утверждающих, их </a:t>
            </a: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резолюциях, а также на каком этапе согласования документ находится на текущий момент.</a:t>
            </a:r>
          </a:p>
          <a:p>
            <a:pPr marL="158750" indent="0">
              <a:buNone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 вкладке «Системные атрибуты» отображается техническая информация о документе. </a:t>
            </a:r>
          </a:p>
        </p:txBody>
      </p:sp>
    </p:spTree>
    <p:extLst>
      <p:ext uri="{BB962C8B-B14F-4D97-AF65-F5344CB8AC3E}">
        <p14:creationId xmlns:p14="http://schemas.microsoft.com/office/powerpoint/2010/main" val="18554219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2f6f8ea152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2f6f8ea1525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 вкладке «История операций» можно посмотреть события, которые были выполнены над документом с датой и временем их выполнения. В данной форме также можно фильтровать и сортировать информацию о событиях.</a:t>
            </a:r>
          </a:p>
        </p:txBody>
      </p:sp>
    </p:spTree>
    <p:extLst>
      <p:ext uri="{BB962C8B-B14F-4D97-AF65-F5344CB8AC3E}">
        <p14:creationId xmlns:p14="http://schemas.microsoft.com/office/powerpoint/2010/main" val="13429724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2f6f8ea1525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2f6f8ea1525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0668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2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7.png"/><Relationship Id="rId4" Type="http://schemas.openxmlformats.org/officeDocument/2006/relationships/image" Target="../media/image62.png"/><Relationship Id="rId9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2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8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9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508" y="-16629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15375" y="198725"/>
            <a:ext cx="6907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Личный кабинет в Подсистеме управления доходами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ГИИС «Электронный бюджет»</a:t>
            </a:r>
            <a:endParaRPr sz="18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875150" y="4423100"/>
            <a:ext cx="1577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ФЕДЕРАЛЬНОЕ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КАЗНАЧЕЙСТВО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475" y="4423100"/>
            <a:ext cx="506582" cy="5476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7183025" y="4660425"/>
            <a:ext cx="1803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D5E7F6"/>
                </a:solidFill>
                <a:latin typeface="Montserrat"/>
                <a:ea typeface="Montserrat"/>
                <a:cs typeface="Montserrat"/>
                <a:sym typeface="Montserrat"/>
              </a:rPr>
              <a:t>www.roskazna.gov.ru</a:t>
            </a:r>
            <a:endParaRPr sz="1200">
              <a:solidFill>
                <a:srgbClr val="D5E7F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ЗАДАЧИ, РЕШАЕМЫЕ ЛК ПУД ГИИС «ЭЛЕКТРОННЫЙ БЮДЖЕТ»</a:t>
            </a:r>
            <a:endParaRPr sz="1800">
              <a:solidFill>
                <a:srgbClr val="28333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9572" y="666500"/>
            <a:ext cx="3314428" cy="447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3125" y="1884681"/>
            <a:ext cx="1287127" cy="1287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6699" y="1884675"/>
            <a:ext cx="1287126" cy="1287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39145" y="871200"/>
            <a:ext cx="451158" cy="451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78488" y="3659491"/>
            <a:ext cx="451158" cy="451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99805" y="3659491"/>
            <a:ext cx="451158" cy="45115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1862525" y="1491600"/>
            <a:ext cx="2204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Предоставление документов</a:t>
            </a:r>
            <a:endParaRPr sz="1000">
              <a:solidFill>
                <a:srgbClr val="28333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1862525" y="4207600"/>
            <a:ext cx="2204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Получение отчетности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145200" y="2887813"/>
            <a:ext cx="2204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Администратор доходов</a:t>
            </a:r>
            <a:endParaRPr sz="10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бюджета/</a:t>
            </a:r>
            <a:endParaRPr sz="10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Финансовый орган</a:t>
            </a:r>
            <a:endParaRPr sz="10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3538063" y="2887813"/>
            <a:ext cx="2204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Территориальный орган</a:t>
            </a:r>
            <a:endParaRPr sz="10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Федерального казначейства</a:t>
            </a:r>
            <a:endParaRPr sz="10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5" name="Google Shape;75;p14"/>
          <p:cNvCxnSpPr/>
          <p:nvPr/>
        </p:nvCxnSpPr>
        <p:spPr>
          <a:xfrm rot="10800000">
            <a:off x="1316700" y="1437200"/>
            <a:ext cx="0" cy="59340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6" name="Google Shape;76;p14"/>
          <p:cNvCxnSpPr/>
          <p:nvPr/>
        </p:nvCxnSpPr>
        <p:spPr>
          <a:xfrm rot="10800000">
            <a:off x="4640250" y="1437300"/>
            <a:ext cx="0" cy="64410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stealth" w="med" len="med"/>
            <a:tailEnd type="none" w="med" len="med"/>
          </a:ln>
        </p:spPr>
      </p:cxnSp>
      <p:cxnSp>
        <p:nvCxnSpPr>
          <p:cNvPr id="77" name="Google Shape;77;p14"/>
          <p:cNvCxnSpPr/>
          <p:nvPr/>
        </p:nvCxnSpPr>
        <p:spPr>
          <a:xfrm rot="10800000">
            <a:off x="1316750" y="1437225"/>
            <a:ext cx="3324300" cy="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8" name="Google Shape;78;p14"/>
          <p:cNvCxnSpPr/>
          <p:nvPr/>
        </p:nvCxnSpPr>
        <p:spPr>
          <a:xfrm rot="10800000">
            <a:off x="4641039" y="3514906"/>
            <a:ext cx="0" cy="69270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" name="Google Shape;79;p14"/>
          <p:cNvCxnSpPr/>
          <p:nvPr/>
        </p:nvCxnSpPr>
        <p:spPr>
          <a:xfrm>
            <a:off x="1316700" y="3503525"/>
            <a:ext cx="0" cy="70410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stealth" w="med" len="med"/>
            <a:tailEnd type="none" w="med" len="med"/>
          </a:ln>
        </p:spPr>
      </p:cxnSp>
      <p:cxnSp>
        <p:nvCxnSpPr>
          <p:cNvPr id="80" name="Google Shape;80;p14"/>
          <p:cNvCxnSpPr/>
          <p:nvPr/>
        </p:nvCxnSpPr>
        <p:spPr>
          <a:xfrm rot="10800000">
            <a:off x="1316750" y="4207600"/>
            <a:ext cx="3324300" cy="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1" name="Google Shape;81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55375" y="871200"/>
            <a:ext cx="286275" cy="286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55375" y="1855349"/>
            <a:ext cx="286275" cy="286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055375" y="2625446"/>
            <a:ext cx="286275" cy="28627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4"/>
          <p:cNvSpPr txBox="1"/>
          <p:nvPr/>
        </p:nvSpPr>
        <p:spPr>
          <a:xfrm>
            <a:off x="6294500" y="834375"/>
            <a:ext cx="246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Документы АДБ:</a:t>
            </a:r>
            <a:endParaRPr sz="9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6294500" y="1829138"/>
            <a:ext cx="246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Отчётность АДБ:</a:t>
            </a:r>
            <a:endParaRPr sz="9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6294500" y="2599238"/>
            <a:ext cx="246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Отчётность ФО:</a:t>
            </a:r>
            <a:endParaRPr sz="9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6294502" y="1021550"/>
            <a:ext cx="2462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Распоряжение о совершении казначейского платежа (возврат);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Распоряжение о совершении казначейского платежа (уточнение);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Запрос на отзыв.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6294501" y="2019838"/>
            <a:ext cx="2462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Выписка из ЛС АДБ;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Справка о перечислении поступлений в бюджеты (ф. 0531468).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6294502" y="2811163"/>
            <a:ext cx="25701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Справка о перечисленных поступлениях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 бюджет (ф. 0531467);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Справка о перечислении поступлений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 бюджеты (ф. 0531468);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Сведения о поступивших от юридических лиц платежах (ф. 0531480);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Реестр перечисленных поступлений (ф. 0531465)</a:t>
            </a:r>
            <a:endParaRPr sz="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СПОСОБЫ ПРЕДОСТАВЛЕНИЯ ДОКУМЕНТОВ АДБ</a:t>
            </a:r>
            <a:endParaRPr sz="1800">
              <a:solidFill>
                <a:srgbClr val="28333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96" name="Google Shape;9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2228" y="1518575"/>
            <a:ext cx="233469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4700" y="994475"/>
            <a:ext cx="494075" cy="49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20604" y="994475"/>
            <a:ext cx="494075" cy="49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11892" y="994475"/>
            <a:ext cx="494075" cy="49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36225" y="3541625"/>
            <a:ext cx="348700" cy="348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36225" y="4027144"/>
            <a:ext cx="348700" cy="348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5260" y="1518575"/>
            <a:ext cx="233469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8286" y="1518575"/>
            <a:ext cx="233469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/>
          <p:nvPr/>
        </p:nvSpPr>
        <p:spPr>
          <a:xfrm>
            <a:off x="1087325" y="964463"/>
            <a:ext cx="1667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Формирование из документа</a:t>
            </a:r>
            <a:endParaRPr sz="1200">
              <a:solidFill>
                <a:srgbClr val="28333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4225175" y="1056850"/>
            <a:ext cx="1348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Ввод вручную</a:t>
            </a:r>
            <a:endParaRPr sz="1200">
              <a:solidFill>
                <a:srgbClr val="28333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6854225" y="1056850"/>
            <a:ext cx="921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Импорт</a:t>
            </a:r>
            <a:endParaRPr sz="1200">
              <a:solidFill>
                <a:srgbClr val="28333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677400" y="2247900"/>
            <a:ext cx="2303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Создание в личном кабинете путем выполнения операции на родительском документе</a:t>
            </a:r>
            <a:endParaRPr sz="1200">
              <a:solidFill>
                <a:srgbClr val="28333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3420450" y="2247900"/>
            <a:ext cx="25557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Ввод документа вручную пользователем в личном кабинете с использованием НСИ и прохождением автоматических контролей введенных реквизитов</a:t>
            </a:r>
            <a:endParaRPr sz="1200">
              <a:solidFill>
                <a:srgbClr val="28333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6236225" y="2247900"/>
            <a:ext cx="25557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Импорт структурированного документа в соответствии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 форматами обмена, в том числе пакетное предоставление:</a:t>
            </a:r>
            <a:endParaRPr sz="12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6584925" y="3531325"/>
            <a:ext cx="2480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XML </a:t>
            </a:r>
            <a:r>
              <a:rPr lang="ru" sz="1000">
                <a:solidFill>
                  <a:srgbClr val="58667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– целевой формат обмена</a:t>
            </a:r>
            <a:endParaRPr sz="1000">
              <a:solidFill>
                <a:srgbClr val="58667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6584925" y="3977713"/>
            <a:ext cx="2480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TXT </a:t>
            </a:r>
            <a:r>
              <a:rPr lang="ru" sz="1000">
                <a:solidFill>
                  <a:srgbClr val="58667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– поддержка текущего формата обмена на переходный период с конвертацией загружаемого документа в РСКП</a:t>
            </a:r>
            <a:endParaRPr sz="1000">
              <a:solidFill>
                <a:srgbClr val="58667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" name="Google Shape;117;p16"/>
          <p:cNvCxnSpPr/>
          <p:nvPr/>
        </p:nvCxnSpPr>
        <p:spPr>
          <a:xfrm rot="10800000">
            <a:off x="5781025" y="2900500"/>
            <a:ext cx="576000" cy="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18" name="Google Shape;118;p16"/>
          <p:cNvCxnSpPr/>
          <p:nvPr/>
        </p:nvCxnSpPr>
        <p:spPr>
          <a:xfrm>
            <a:off x="6818365" y="3346482"/>
            <a:ext cx="0" cy="50550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19" name="Google Shape;119;p16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СОГЛАСОВАНИЕ, УТВЕРЖДЕНИЕ ДОКУМЕНТОВ</a:t>
            </a:r>
            <a:endParaRPr sz="1800">
              <a:solidFill>
                <a:srgbClr val="28333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3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21" name="Google Shape;12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4925" y="1044973"/>
            <a:ext cx="901487" cy="898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83525" y="869350"/>
            <a:ext cx="1288818" cy="1281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5815" y="869350"/>
            <a:ext cx="1288818" cy="1281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7621" y="1044973"/>
            <a:ext cx="901487" cy="898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7621" y="2448407"/>
            <a:ext cx="901487" cy="898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7621" y="3851841"/>
            <a:ext cx="901487" cy="898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9477" y="2448407"/>
            <a:ext cx="901487" cy="89805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/>
        </p:nvSpPr>
        <p:spPr>
          <a:xfrm>
            <a:off x="1797961" y="1278450"/>
            <a:ext cx="1055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0A8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Регистрация документа</a:t>
            </a:r>
            <a:endParaRPr sz="800">
              <a:solidFill>
                <a:srgbClr val="50A8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0" name="Google Shape;130;p16"/>
          <p:cNvSpPr txBox="1"/>
          <p:nvPr/>
        </p:nvSpPr>
        <p:spPr>
          <a:xfrm>
            <a:off x="3300248" y="1171788"/>
            <a:ext cx="10554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0A8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Проверка настройки Шаблона листа согласования</a:t>
            </a:r>
            <a:endParaRPr sz="800">
              <a:solidFill>
                <a:srgbClr val="50A8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1" name="Google Shape;131;p16"/>
          <p:cNvSpPr txBox="1"/>
          <p:nvPr/>
        </p:nvSpPr>
        <p:spPr>
          <a:xfrm>
            <a:off x="4802523" y="1171775"/>
            <a:ext cx="10554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0A8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Проверка настройки Замещение пользователей</a:t>
            </a:r>
            <a:endParaRPr sz="800">
              <a:solidFill>
                <a:srgbClr val="50A8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2" name="Google Shape;132;p16"/>
          <p:cNvSpPr txBox="1"/>
          <p:nvPr/>
        </p:nvSpPr>
        <p:spPr>
          <a:xfrm>
            <a:off x="6314826" y="1155450"/>
            <a:ext cx="1007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0A8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Направление</a:t>
            </a:r>
            <a:endParaRPr sz="800">
              <a:solidFill>
                <a:srgbClr val="50A8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0A8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 согласование/утверждение</a:t>
            </a:r>
            <a:endParaRPr sz="800">
              <a:solidFill>
                <a:srgbClr val="50A8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3" name="Google Shape;133;p16"/>
          <p:cNvSpPr txBox="1"/>
          <p:nvPr/>
        </p:nvSpPr>
        <p:spPr>
          <a:xfrm>
            <a:off x="6290661" y="2585900"/>
            <a:ext cx="105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0A8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Успешное согласование / утверждение?</a:t>
            </a:r>
            <a:endParaRPr sz="800">
              <a:solidFill>
                <a:srgbClr val="50A8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6350311" y="4085320"/>
            <a:ext cx="954288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0A8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Направление в ТОФК</a:t>
            </a:r>
            <a:endParaRPr sz="800">
              <a:solidFill>
                <a:srgbClr val="50A8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4802536" y="2620388"/>
            <a:ext cx="105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0A8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Отклонение, доработка документа</a:t>
            </a:r>
            <a:endParaRPr sz="800">
              <a:solidFill>
                <a:srgbClr val="50A8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36" name="Google Shape;13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55024" y="2820399"/>
            <a:ext cx="238473" cy="160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99091" y="3481041"/>
            <a:ext cx="238473" cy="16728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6"/>
          <p:cNvSpPr txBox="1"/>
          <p:nvPr/>
        </p:nvSpPr>
        <p:spPr>
          <a:xfrm>
            <a:off x="5902087" y="2766638"/>
            <a:ext cx="3444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">
                <a:solidFill>
                  <a:srgbClr val="FF2E2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Нет</a:t>
            </a:r>
            <a:endParaRPr sz="500">
              <a:solidFill>
                <a:srgbClr val="FF2E2E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9" name="Google Shape;139;p16"/>
          <p:cNvSpPr txBox="1"/>
          <p:nvPr/>
        </p:nvSpPr>
        <p:spPr>
          <a:xfrm>
            <a:off x="6646150" y="3433879"/>
            <a:ext cx="3444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">
                <a:solidFill>
                  <a:srgbClr val="27AA6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Да</a:t>
            </a:r>
            <a:endParaRPr sz="500">
              <a:solidFill>
                <a:srgbClr val="27AA6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40" name="Google Shape;140;p16"/>
          <p:cNvCxnSpPr/>
          <p:nvPr/>
        </p:nvCxnSpPr>
        <p:spPr>
          <a:xfrm>
            <a:off x="2793711" y="1494000"/>
            <a:ext cx="535800" cy="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41" name="Google Shape;141;p16"/>
          <p:cNvCxnSpPr/>
          <p:nvPr/>
        </p:nvCxnSpPr>
        <p:spPr>
          <a:xfrm>
            <a:off x="4304111" y="1494000"/>
            <a:ext cx="535800" cy="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42" name="Google Shape;142;p16"/>
          <p:cNvCxnSpPr/>
          <p:nvPr/>
        </p:nvCxnSpPr>
        <p:spPr>
          <a:xfrm>
            <a:off x="5814511" y="1494000"/>
            <a:ext cx="535800" cy="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43" name="Google Shape;143;p16"/>
          <p:cNvCxnSpPr>
            <a:stCxn id="125" idx="2"/>
            <a:endCxn id="126" idx="0"/>
          </p:cNvCxnSpPr>
          <p:nvPr/>
        </p:nvCxnSpPr>
        <p:spPr>
          <a:xfrm>
            <a:off x="6818365" y="1943032"/>
            <a:ext cx="0" cy="50550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44" name="Google Shape;144;p16"/>
          <p:cNvCxnSpPr/>
          <p:nvPr/>
        </p:nvCxnSpPr>
        <p:spPr>
          <a:xfrm rot="10800000">
            <a:off x="2314486" y="2897438"/>
            <a:ext cx="2565000" cy="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5" name="Google Shape;145;p16"/>
          <p:cNvCxnSpPr/>
          <p:nvPr/>
        </p:nvCxnSpPr>
        <p:spPr>
          <a:xfrm rot="10800000">
            <a:off x="2317650" y="1942950"/>
            <a:ext cx="0" cy="95730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stealth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ШАБЛОН ЛИСТА СОГЛАСОВАНИЯ</a:t>
            </a:r>
            <a:endParaRPr sz="1800">
              <a:solidFill>
                <a:srgbClr val="28333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1" name="Google Shape;151;p17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4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52" name="Google Shape;15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3800"/>
            <a:ext cx="5609577" cy="2768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1925" y="1905800"/>
            <a:ext cx="5400146" cy="1740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7"/>
          <p:cNvSpPr txBox="1"/>
          <p:nvPr/>
        </p:nvSpPr>
        <p:spPr>
          <a:xfrm>
            <a:off x="2660350" y="4599425"/>
            <a:ext cx="1695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Указание утверждающих</a:t>
            </a:r>
            <a:endParaRPr sz="9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17"/>
          <p:cNvSpPr txBox="1"/>
          <p:nvPr/>
        </p:nvSpPr>
        <p:spPr>
          <a:xfrm>
            <a:off x="5705888" y="604725"/>
            <a:ext cx="30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Указание типа документа и периода действия записи</a:t>
            </a:r>
            <a:endParaRPr sz="9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67600" y="2497950"/>
            <a:ext cx="4676399" cy="2645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/>
        </p:nvSpPr>
        <p:spPr>
          <a:xfrm>
            <a:off x="7370700" y="2014725"/>
            <a:ext cx="1608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Указание согласующих</a:t>
            </a:r>
            <a:endParaRPr/>
          </a:p>
        </p:txBody>
      </p:sp>
      <p:pic>
        <p:nvPicPr>
          <p:cNvPr id="159" name="Google Shape;159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46263" y="700629"/>
            <a:ext cx="159631" cy="16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72066" y="2093611"/>
            <a:ext cx="159631" cy="16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4307956" y="4678311"/>
            <a:ext cx="159631" cy="165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ОТСУТСТВИЕ ГЛАВНОГО БУХГАЛТЕРА В ОРГАНИЗАЦИИ</a:t>
            </a:r>
            <a:endParaRPr sz="1800">
              <a:solidFill>
                <a:srgbClr val="28333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67" name="Google Shape;167;p18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5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68" name="Google Shape;16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8300" y="863600"/>
            <a:ext cx="5773774" cy="423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8"/>
          <p:cNvSpPr txBox="1"/>
          <p:nvPr/>
        </p:nvSpPr>
        <p:spPr>
          <a:xfrm>
            <a:off x="218600" y="2271000"/>
            <a:ext cx="3089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При отсутствии главного бухгалтера внести </a:t>
            </a:r>
            <a:r>
              <a:rPr lang="ru" sz="9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Заявку на внесение изменений</a:t>
            </a: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 в Книгу регистрации лицевых счетов с установленным признаком </a:t>
            </a:r>
            <a:r>
              <a:rPr lang="ru" sz="9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"Глав бух. отсутствует"</a:t>
            </a:r>
            <a:endParaRPr sz="900">
              <a:solidFill>
                <a:srgbClr val="58667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71" name="Google Shape;17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43175" y="3058250"/>
            <a:ext cx="1749450" cy="127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9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ЗАМЕЩЕНИЕ ПОЛЬЗОВАТЕЛЯ</a:t>
            </a:r>
            <a:endParaRPr sz="1800">
              <a:solidFill>
                <a:srgbClr val="28333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77" name="Google Shape;177;p19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6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78" name="Google Shape;17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58800"/>
            <a:ext cx="6565851" cy="27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49875" y="2612600"/>
            <a:ext cx="7394125" cy="253089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9"/>
          <p:cNvSpPr txBox="1"/>
          <p:nvPr/>
        </p:nvSpPr>
        <p:spPr>
          <a:xfrm>
            <a:off x="6620950" y="2340900"/>
            <a:ext cx="2351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Информация о замещении пользователя</a:t>
            </a:r>
            <a:endParaRPr/>
          </a:p>
        </p:txBody>
      </p:sp>
      <p:pic>
        <p:nvPicPr>
          <p:cNvPr id="182" name="Google Shape;18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6461316" y="2419786"/>
            <a:ext cx="159631" cy="16533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9"/>
          <p:cNvSpPr txBox="1"/>
          <p:nvPr/>
        </p:nvSpPr>
        <p:spPr>
          <a:xfrm>
            <a:off x="6620950" y="891200"/>
            <a:ext cx="2351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Списковая форма справочника «Замещание пользователя»</a:t>
            </a:r>
            <a:endParaRPr/>
          </a:p>
        </p:txBody>
      </p:sp>
      <p:pic>
        <p:nvPicPr>
          <p:cNvPr id="184" name="Google Shape;18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61316" y="988636"/>
            <a:ext cx="159631" cy="165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ДОКУМЕНТЫ НА СОГЛАСОВАНИЕ</a:t>
            </a:r>
            <a:endParaRPr sz="1800">
              <a:solidFill>
                <a:srgbClr val="28333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90" name="Google Shape;190;p20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7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91" name="Google Shape;1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24325"/>
            <a:ext cx="7822500" cy="3487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49200" y="3585450"/>
            <a:ext cx="1558050" cy="15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0"/>
          <p:cNvSpPr txBox="1"/>
          <p:nvPr/>
        </p:nvSpPr>
        <p:spPr>
          <a:xfrm>
            <a:off x="356900" y="604725"/>
            <a:ext cx="6035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Списковая форма для работы с документами, поступившими на согласование, утверждение</a:t>
            </a:r>
            <a:endParaRPr/>
          </a:p>
        </p:txBody>
      </p:sp>
      <p:pic>
        <p:nvPicPr>
          <p:cNvPr id="195" name="Google Shape;19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194416" y="683611"/>
            <a:ext cx="159631" cy="16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37750" y="2928275"/>
            <a:ext cx="1273900" cy="17283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2125" y="887250"/>
            <a:ext cx="5157449" cy="3795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ОТКАЗ ДОКУМЕНТОВ ТОФК</a:t>
            </a:r>
            <a:endParaRPr sz="1800">
              <a:solidFill>
                <a:srgbClr val="28333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03" name="Google Shape;203;p21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8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04" name="Google Shape;20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0375" y="1758862"/>
            <a:ext cx="902216" cy="898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8725" y="3163346"/>
            <a:ext cx="896854" cy="900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32725" y="1567275"/>
            <a:ext cx="1288818" cy="128196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1"/>
          <p:cNvSpPr txBox="1"/>
          <p:nvPr/>
        </p:nvSpPr>
        <p:spPr>
          <a:xfrm>
            <a:off x="2849436" y="1931188"/>
            <a:ext cx="105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0A8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Изменение статуса документа</a:t>
            </a:r>
            <a:endParaRPr sz="800">
              <a:solidFill>
                <a:srgbClr val="50A8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09" name="Google Shape;209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36437" y="1567275"/>
            <a:ext cx="1288818" cy="1281963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1"/>
          <p:cNvSpPr txBox="1"/>
          <p:nvPr/>
        </p:nvSpPr>
        <p:spPr>
          <a:xfrm>
            <a:off x="4453161" y="1931200"/>
            <a:ext cx="105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0A8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Просмотр причин отказа на РСКП</a:t>
            </a:r>
            <a:endParaRPr sz="800">
              <a:solidFill>
                <a:srgbClr val="50A8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11" name="Google Shape;21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40137" y="1567275"/>
            <a:ext cx="1288818" cy="1281963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1"/>
          <p:cNvSpPr txBox="1"/>
          <p:nvPr/>
        </p:nvSpPr>
        <p:spPr>
          <a:xfrm>
            <a:off x="5998487" y="1869725"/>
            <a:ext cx="1172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0A8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Вывод на печать документа с причиной отказа</a:t>
            </a:r>
            <a:endParaRPr sz="800">
              <a:solidFill>
                <a:srgbClr val="50A8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13" name="Google Shape;213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36437" y="2972450"/>
            <a:ext cx="1288818" cy="1281963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 txBox="1"/>
          <p:nvPr/>
        </p:nvSpPr>
        <p:spPr>
          <a:xfrm>
            <a:off x="4394799" y="3213250"/>
            <a:ext cx="1172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0A8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Экспорт причин отказа по форматам протокола (xml либо тхт)</a:t>
            </a:r>
            <a:endParaRPr sz="800">
              <a:solidFill>
                <a:srgbClr val="50A8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215" name="Google Shape;215;p21"/>
          <p:cNvCxnSpPr/>
          <p:nvPr/>
        </p:nvCxnSpPr>
        <p:spPr>
          <a:xfrm>
            <a:off x="2052611" y="2208250"/>
            <a:ext cx="535800" cy="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16" name="Google Shape;216;p21"/>
          <p:cNvSpPr txBox="1"/>
          <p:nvPr/>
        </p:nvSpPr>
        <p:spPr>
          <a:xfrm>
            <a:off x="3806349" y="1197975"/>
            <a:ext cx="234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50A8FF"/>
                </a:solidFill>
                <a:latin typeface="Montserrat"/>
                <a:ea typeface="Montserrat"/>
                <a:cs typeface="Montserrat"/>
                <a:sym typeface="Montserrat"/>
              </a:rPr>
              <a:t>Личный кабинет АДБ</a:t>
            </a:r>
            <a:endParaRPr sz="1200" b="1">
              <a:solidFill>
                <a:srgbClr val="50A8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" name="Google Shape;217;p21"/>
          <p:cNvSpPr txBox="1"/>
          <p:nvPr/>
        </p:nvSpPr>
        <p:spPr>
          <a:xfrm>
            <a:off x="2849448" y="3451700"/>
            <a:ext cx="1055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FF2E2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Протокол</a:t>
            </a:r>
            <a:endParaRPr sz="800">
              <a:solidFill>
                <a:srgbClr val="FF2E2E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8" name="Google Shape;218;p21"/>
          <p:cNvSpPr txBox="1"/>
          <p:nvPr/>
        </p:nvSpPr>
        <p:spPr>
          <a:xfrm>
            <a:off x="1112037" y="1931213"/>
            <a:ext cx="97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Отказ документа АДБ</a:t>
            </a:r>
            <a:endParaRPr sz="800">
              <a:solidFill>
                <a:srgbClr val="58667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9" name="Google Shape;219;p21"/>
          <p:cNvSpPr txBox="1"/>
          <p:nvPr/>
        </p:nvSpPr>
        <p:spPr>
          <a:xfrm>
            <a:off x="426986" y="1197975"/>
            <a:ext cx="234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ТОФК</a:t>
            </a:r>
            <a:endParaRPr sz="1200" b="1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0" name="Google Shape;220;p21"/>
          <p:cNvCxnSpPr/>
          <p:nvPr/>
        </p:nvCxnSpPr>
        <p:spPr>
          <a:xfrm>
            <a:off x="3825561" y="2208250"/>
            <a:ext cx="676200" cy="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221" name="Google Shape;221;p21"/>
          <p:cNvCxnSpPr/>
          <p:nvPr/>
        </p:nvCxnSpPr>
        <p:spPr>
          <a:xfrm>
            <a:off x="5428236" y="2208250"/>
            <a:ext cx="676200" cy="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222" name="Google Shape;222;p21"/>
          <p:cNvCxnSpPr/>
          <p:nvPr/>
        </p:nvCxnSpPr>
        <p:spPr>
          <a:xfrm>
            <a:off x="4980848" y="2657650"/>
            <a:ext cx="0" cy="47280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223" name="Google Shape;223;p21"/>
          <p:cNvCxnSpPr/>
          <p:nvPr/>
        </p:nvCxnSpPr>
        <p:spPr>
          <a:xfrm>
            <a:off x="1608675" y="2670975"/>
            <a:ext cx="0" cy="94050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4" name="Google Shape;224;p21"/>
          <p:cNvCxnSpPr/>
          <p:nvPr/>
        </p:nvCxnSpPr>
        <p:spPr>
          <a:xfrm>
            <a:off x="1608648" y="3613425"/>
            <a:ext cx="1319100" cy="0"/>
          </a:xfrm>
          <a:prstGeom prst="straightConnector1">
            <a:avLst/>
          </a:prstGeom>
          <a:noFill/>
          <a:ln w="9525" cap="flat" cmpd="sng">
            <a:solidFill>
              <a:srgbClr val="BBC0C3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225" name="Google Shape;225;p21"/>
          <p:cNvCxnSpPr/>
          <p:nvPr/>
        </p:nvCxnSpPr>
        <p:spPr>
          <a:xfrm>
            <a:off x="3048825" y="3613450"/>
            <a:ext cx="639900" cy="0"/>
          </a:xfrm>
          <a:prstGeom prst="straightConnector1">
            <a:avLst/>
          </a:prstGeom>
          <a:noFill/>
          <a:ln w="9525" cap="flat" cmpd="sng">
            <a:solidFill>
              <a:srgbClr val="FF2E2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ПОЛУЧЕНИЕ ОТЧЕТНОСТИ АДБ, ФО</a:t>
            </a:r>
            <a:endParaRPr sz="1800">
              <a:solidFill>
                <a:srgbClr val="28333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31" name="Google Shape;231;p22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9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66500"/>
            <a:ext cx="5389824" cy="309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54172" y="1280800"/>
            <a:ext cx="5389826" cy="386270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2"/>
          <p:cNvSpPr txBox="1"/>
          <p:nvPr/>
        </p:nvSpPr>
        <p:spPr>
          <a:xfrm>
            <a:off x="5472575" y="812100"/>
            <a:ext cx="1715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Списковая форма отчёта</a:t>
            </a:r>
            <a:endParaRPr/>
          </a:p>
        </p:txBody>
      </p:sp>
      <p:pic>
        <p:nvPicPr>
          <p:cNvPr id="236" name="Google Shape;23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27316" y="890986"/>
            <a:ext cx="159631" cy="165331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2"/>
          <p:cNvSpPr txBox="1"/>
          <p:nvPr/>
        </p:nvSpPr>
        <p:spPr>
          <a:xfrm>
            <a:off x="7212150" y="1135200"/>
            <a:ext cx="1715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Печатная форма отчёта</a:t>
            </a:r>
            <a:endParaRPr/>
          </a:p>
        </p:txBody>
      </p:sp>
      <p:pic>
        <p:nvPicPr>
          <p:cNvPr id="238" name="Google Shape;238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7066891" y="1214086"/>
            <a:ext cx="159631" cy="16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3869925"/>
            <a:ext cx="165325" cy="222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4352771"/>
            <a:ext cx="165325" cy="222821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2"/>
          <p:cNvSpPr txBox="1"/>
          <p:nvPr/>
        </p:nvSpPr>
        <p:spPr>
          <a:xfrm>
            <a:off x="287775" y="3810488"/>
            <a:ext cx="318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Форматы печатных форм: </a:t>
            </a:r>
            <a:r>
              <a:rPr lang="ru" sz="7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XLSX, DOCX, PDF</a:t>
            </a:r>
            <a:r>
              <a:rPr lang="ru" sz="7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. Также будут дополнены форматы </a:t>
            </a:r>
            <a:r>
              <a:rPr lang="ru" sz="7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ODT, ODS</a:t>
            </a:r>
            <a:endParaRPr sz="700" b="1">
              <a:solidFill>
                <a:srgbClr val="586673"/>
              </a:solidFill>
            </a:endParaRPr>
          </a:p>
        </p:txBody>
      </p:sp>
      <p:sp>
        <p:nvSpPr>
          <p:cNvPr id="242" name="Google Shape;242;p22"/>
          <p:cNvSpPr txBox="1"/>
          <p:nvPr/>
        </p:nvSpPr>
        <p:spPr>
          <a:xfrm>
            <a:off x="287775" y="4289875"/>
            <a:ext cx="3558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Экспорт в форматах:</a:t>
            </a:r>
            <a:endParaRPr sz="7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7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- XML</a:t>
            </a:r>
            <a:r>
              <a:rPr lang="ru" sz="7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 – целевой формат обмена</a:t>
            </a:r>
            <a:endParaRPr sz="7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- TXT</a:t>
            </a:r>
            <a:r>
              <a:rPr lang="ru" sz="7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 – поддержка текущего формата обмена на переходный период</a:t>
            </a:r>
            <a:endParaRPr sz="7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09900"/>
            <a:ext cx="9144003" cy="442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4625" y="787075"/>
            <a:ext cx="2459374" cy="416844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3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РОЛИ АДБ В ПУД ГИИС «ЭЛЕКТРОННЫЙ БЮДЖЕТ»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50" name="Google Shape;250;p23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10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51" name="Google Shape;25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705449"/>
            <a:ext cx="9143997" cy="443805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3"/>
          <p:cNvSpPr txBox="1"/>
          <p:nvPr/>
        </p:nvSpPr>
        <p:spPr>
          <a:xfrm>
            <a:off x="54500" y="1361225"/>
            <a:ext cx="1888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ПУД_001 ЛК АДБ.</a:t>
            </a:r>
            <a:r>
              <a:rPr lang="ru" sz="8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 Ввод данных</a:t>
            </a:r>
            <a:endParaRPr sz="800" b="1">
              <a:solidFill>
                <a:srgbClr val="586673"/>
              </a:solidFill>
            </a:endParaRPr>
          </a:p>
        </p:txBody>
      </p:sp>
      <p:sp>
        <p:nvSpPr>
          <p:cNvPr id="253" name="Google Shape;253;p23"/>
          <p:cNvSpPr txBox="1"/>
          <p:nvPr/>
        </p:nvSpPr>
        <p:spPr>
          <a:xfrm>
            <a:off x="54500" y="813763"/>
            <a:ext cx="1761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Роль</a:t>
            </a:r>
            <a:endParaRPr sz="800" b="1">
              <a:solidFill>
                <a:srgbClr val="586673"/>
              </a:solidFill>
            </a:endParaRPr>
          </a:p>
        </p:txBody>
      </p:sp>
      <p:sp>
        <p:nvSpPr>
          <p:cNvPr id="254" name="Google Shape;254;p23"/>
          <p:cNvSpPr txBox="1"/>
          <p:nvPr/>
        </p:nvSpPr>
        <p:spPr>
          <a:xfrm>
            <a:off x="54500" y="1842000"/>
            <a:ext cx="1888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ПУД_002 ЛК АДБ. </a:t>
            </a:r>
            <a:r>
              <a:rPr lang="ru" sz="8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Согласование данных</a:t>
            </a:r>
            <a:endParaRPr sz="800">
              <a:solidFill>
                <a:srgbClr val="586673"/>
              </a:solidFill>
            </a:endParaRPr>
          </a:p>
        </p:txBody>
      </p:sp>
      <p:sp>
        <p:nvSpPr>
          <p:cNvPr id="255" name="Google Shape;255;p23"/>
          <p:cNvSpPr txBox="1"/>
          <p:nvPr/>
        </p:nvSpPr>
        <p:spPr>
          <a:xfrm>
            <a:off x="54500" y="2356200"/>
            <a:ext cx="1888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ПУД_003 ЛК АДБ. </a:t>
            </a:r>
            <a:r>
              <a:rPr lang="ru" sz="8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Утверждение Руководитель</a:t>
            </a:r>
            <a:endParaRPr sz="800">
              <a:solidFill>
                <a:srgbClr val="586673"/>
              </a:solidFill>
            </a:endParaRPr>
          </a:p>
        </p:txBody>
      </p:sp>
      <p:sp>
        <p:nvSpPr>
          <p:cNvPr id="256" name="Google Shape;256;p23"/>
          <p:cNvSpPr txBox="1"/>
          <p:nvPr/>
        </p:nvSpPr>
        <p:spPr>
          <a:xfrm>
            <a:off x="54500" y="2870400"/>
            <a:ext cx="1934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ПУД_004 ЛК АДБ. </a:t>
            </a:r>
            <a:r>
              <a:rPr lang="ru" sz="8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Утверждение Главный бухгалтер</a:t>
            </a:r>
            <a:endParaRPr sz="800">
              <a:solidFill>
                <a:srgbClr val="586673"/>
              </a:solidFill>
            </a:endParaRPr>
          </a:p>
        </p:txBody>
      </p:sp>
      <p:sp>
        <p:nvSpPr>
          <p:cNvPr id="257" name="Google Shape;257;p23"/>
          <p:cNvSpPr txBox="1"/>
          <p:nvPr/>
        </p:nvSpPr>
        <p:spPr>
          <a:xfrm>
            <a:off x="54500" y="3474475"/>
            <a:ext cx="1934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ПУД_005 ЛК АДБ. </a:t>
            </a:r>
            <a:endParaRPr sz="800">
              <a:solidFill>
                <a:srgbClr val="58667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Просмотр данных </a:t>
            </a:r>
            <a:endParaRPr sz="800">
              <a:solidFill>
                <a:srgbClr val="586673"/>
              </a:solidFill>
            </a:endParaRPr>
          </a:p>
        </p:txBody>
      </p:sp>
      <p:sp>
        <p:nvSpPr>
          <p:cNvPr id="258" name="Google Shape;258;p23"/>
          <p:cNvSpPr txBox="1"/>
          <p:nvPr/>
        </p:nvSpPr>
        <p:spPr>
          <a:xfrm>
            <a:off x="54500" y="4021925"/>
            <a:ext cx="1934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ПУД_007 ЛК АДБ. </a:t>
            </a:r>
            <a:r>
              <a:rPr lang="ru" sz="8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Назначение замещающих </a:t>
            </a:r>
            <a:endParaRPr sz="800">
              <a:solidFill>
                <a:srgbClr val="586673"/>
              </a:solidFill>
            </a:endParaRPr>
          </a:p>
        </p:txBody>
      </p:sp>
      <p:sp>
        <p:nvSpPr>
          <p:cNvPr id="259" name="Google Shape;259;p23"/>
          <p:cNvSpPr txBox="1"/>
          <p:nvPr/>
        </p:nvSpPr>
        <p:spPr>
          <a:xfrm>
            <a:off x="54500" y="4569375"/>
            <a:ext cx="148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ПУД_203 </a:t>
            </a:r>
            <a:r>
              <a:rPr lang="ru" sz="8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Работа </a:t>
            </a:r>
            <a:endParaRPr sz="8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с документами ФО </a:t>
            </a:r>
            <a:endParaRPr sz="800">
              <a:solidFill>
                <a:srgbClr val="586673"/>
              </a:solidFill>
            </a:endParaRPr>
          </a:p>
        </p:txBody>
      </p:sp>
      <p:sp>
        <p:nvSpPr>
          <p:cNvPr id="260" name="Google Shape;260;p23"/>
          <p:cNvSpPr txBox="1"/>
          <p:nvPr/>
        </p:nvSpPr>
        <p:spPr>
          <a:xfrm>
            <a:off x="2050200" y="711275"/>
            <a:ext cx="954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Создание документов АДБ</a:t>
            </a:r>
            <a:endParaRPr sz="800" b="1">
              <a:solidFill>
                <a:srgbClr val="586673"/>
              </a:solidFill>
            </a:endParaRPr>
          </a:p>
        </p:txBody>
      </p:sp>
      <p:sp>
        <p:nvSpPr>
          <p:cNvPr id="261" name="Google Shape;261;p23"/>
          <p:cNvSpPr txBox="1"/>
          <p:nvPr/>
        </p:nvSpPr>
        <p:spPr>
          <a:xfrm>
            <a:off x="3004525" y="752125"/>
            <a:ext cx="112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Согласование/</a:t>
            </a:r>
            <a:endParaRPr sz="800">
              <a:solidFill>
                <a:srgbClr val="58667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утверждение</a:t>
            </a:r>
            <a:endParaRPr sz="800" b="1">
              <a:solidFill>
                <a:srgbClr val="586673"/>
              </a:solidFill>
            </a:endParaRPr>
          </a:p>
        </p:txBody>
      </p:sp>
      <p:sp>
        <p:nvSpPr>
          <p:cNvPr id="262" name="Google Shape;262;p23"/>
          <p:cNvSpPr txBox="1"/>
          <p:nvPr/>
        </p:nvSpPr>
        <p:spPr>
          <a:xfrm>
            <a:off x="4094850" y="752125"/>
            <a:ext cx="9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Просмотр документов</a:t>
            </a:r>
            <a:endParaRPr sz="800" b="1">
              <a:solidFill>
                <a:srgbClr val="586673"/>
              </a:solidFill>
            </a:endParaRPr>
          </a:p>
        </p:txBody>
      </p:sp>
      <p:sp>
        <p:nvSpPr>
          <p:cNvPr id="263" name="Google Shape;263;p23"/>
          <p:cNvSpPr txBox="1"/>
          <p:nvPr/>
        </p:nvSpPr>
        <p:spPr>
          <a:xfrm>
            <a:off x="5011075" y="752125"/>
            <a:ext cx="796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Просмотр отчетов</a:t>
            </a:r>
            <a:endParaRPr sz="800" b="1">
              <a:solidFill>
                <a:srgbClr val="586673"/>
              </a:solidFill>
            </a:endParaRPr>
          </a:p>
        </p:txBody>
      </p:sp>
      <p:sp>
        <p:nvSpPr>
          <p:cNvPr id="264" name="Google Shape;264;p23"/>
          <p:cNvSpPr txBox="1"/>
          <p:nvPr/>
        </p:nvSpPr>
        <p:spPr>
          <a:xfrm>
            <a:off x="5807575" y="752125"/>
            <a:ext cx="1011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Просмотр справочников</a:t>
            </a:r>
            <a:endParaRPr sz="800" b="1">
              <a:solidFill>
                <a:srgbClr val="586673"/>
              </a:solidFill>
            </a:endParaRPr>
          </a:p>
        </p:txBody>
      </p:sp>
      <p:sp>
        <p:nvSpPr>
          <p:cNvPr id="265" name="Google Shape;265;p23"/>
          <p:cNvSpPr txBox="1"/>
          <p:nvPr/>
        </p:nvSpPr>
        <p:spPr>
          <a:xfrm>
            <a:off x="6819475" y="690625"/>
            <a:ext cx="1197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Настройка шаблона листа согласования</a:t>
            </a:r>
            <a:endParaRPr sz="800" b="1">
              <a:solidFill>
                <a:srgbClr val="586673"/>
              </a:solidFill>
            </a:endParaRPr>
          </a:p>
        </p:txBody>
      </p:sp>
      <p:sp>
        <p:nvSpPr>
          <p:cNvPr id="266" name="Google Shape;266;p23"/>
          <p:cNvSpPr txBox="1"/>
          <p:nvPr/>
        </p:nvSpPr>
        <p:spPr>
          <a:xfrm>
            <a:off x="7946700" y="752125"/>
            <a:ext cx="1197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8667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Назначение замещающих</a:t>
            </a:r>
            <a:endParaRPr sz="800" b="1">
              <a:solidFill>
                <a:srgbClr val="586673"/>
              </a:solidFill>
            </a:endParaRPr>
          </a:p>
        </p:txBody>
      </p:sp>
      <p:pic>
        <p:nvPicPr>
          <p:cNvPr id="267" name="Google Shape;26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74900" y="152400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30075" y="1417850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4725" y="1417850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20850" y="1417850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4725" y="1960275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4725" y="2502688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4725" y="3045113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4725" y="3587538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4725" y="4129963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4725" y="4641138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16250" y="1417850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16250" y="1960275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16250" y="2502688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16250" y="3045113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16250" y="3587538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16250" y="4129963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16250" y="4641138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48075" y="1960275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48075" y="2502688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48075" y="3045113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48075" y="4129963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6875" y="1960275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6875" y="2502688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6875" y="3045113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12050" y="4641138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12050" y="3474463"/>
            <a:ext cx="194550" cy="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13050" y="1943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13050" y="25027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13050" y="30281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13050" y="35535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13050" y="40789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13050" y="46043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59838" y="35535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59838" y="40789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59838" y="46043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95013" y="1402738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95013" y="1939013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95013" y="2475288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95013" y="30301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95013" y="40789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03825" y="1943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03825" y="25027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03825" y="30281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03825" y="35535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03825" y="40789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03825" y="46043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25438" y="1402738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25438" y="3570513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25438" y="4604288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59838" y="1402738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3"/>
          <p:cNvSpPr txBox="1"/>
          <p:nvPr/>
        </p:nvSpPr>
        <p:spPr>
          <a:xfrm>
            <a:off x="4965613" y="3639825"/>
            <a:ext cx="954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(выписка из ЛС АДБ, ф. 0531468 для АДБ)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318" name="Google Shape;318;p23"/>
          <p:cNvSpPr txBox="1"/>
          <p:nvPr/>
        </p:nvSpPr>
        <p:spPr>
          <a:xfrm>
            <a:off x="4965613" y="4832900"/>
            <a:ext cx="9543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(отчеты ФО)</a:t>
            </a:r>
            <a:endParaRPr sz="500">
              <a:solidFill>
                <a:schemeClr val="lt1"/>
              </a:solidFill>
            </a:endParaRPr>
          </a:p>
        </p:txBody>
      </p:sp>
      <p:sp>
        <p:nvSpPr>
          <p:cNvPr id="319" name="Google Shape;319;p23"/>
          <p:cNvSpPr txBox="1"/>
          <p:nvPr/>
        </p:nvSpPr>
        <p:spPr>
          <a:xfrm>
            <a:off x="4094838" y="4832900"/>
            <a:ext cx="9543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(РПП ф. 0531465)</a:t>
            </a:r>
            <a:endParaRPr sz="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24"/>
          <p:cNvSpPr txBox="1"/>
          <p:nvPr/>
        </p:nvSpPr>
        <p:spPr>
          <a:xfrm>
            <a:off x="1118263" y="2202300"/>
            <a:ext cx="6907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ИННОВАЦИИ ИНТЕРФЕЙСА ЛИЧНОГО КАБИНЕТА АДМИНИСТРАТОРА ДОХОДОВ БЮДЖЕТОВ</a:t>
            </a:r>
            <a:endParaRPr sz="18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25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ОСНОВНЫЕ ХАРАКТЕРИСТИКИ ИНТЕРФЕЙСА ЛИЧНОГО КАБИНЕТА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32" name="Google Shape;332;p25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12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333" name="Google Shape;33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" y="666500"/>
            <a:ext cx="4484567" cy="22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8779" y="666506"/>
            <a:ext cx="4484579" cy="2238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7250" y="2905000"/>
            <a:ext cx="4484579" cy="22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38772" y="2905000"/>
            <a:ext cx="4484579" cy="2238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5942" y="1168350"/>
            <a:ext cx="329650" cy="329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53974" y="1153850"/>
            <a:ext cx="329650" cy="329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8717" y="3396947"/>
            <a:ext cx="329650" cy="329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53972" y="3417022"/>
            <a:ext cx="329650" cy="329653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5"/>
          <p:cNvSpPr txBox="1"/>
          <p:nvPr/>
        </p:nvSpPr>
        <p:spPr>
          <a:xfrm>
            <a:off x="769042" y="1134025"/>
            <a:ext cx="3215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28333F"/>
                </a:solidFill>
                <a:latin typeface="Montserrat"/>
                <a:ea typeface="Montserrat"/>
                <a:cs typeface="Montserrat"/>
                <a:sym typeface="Montserrat"/>
              </a:rPr>
              <a:t>Адаптивный интерфейс</a:t>
            </a:r>
            <a:endParaRPr sz="1200" b="1">
              <a:solidFill>
                <a:srgbClr val="28333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" name="Google Shape;342;p25"/>
          <p:cNvSpPr txBox="1"/>
          <p:nvPr/>
        </p:nvSpPr>
        <p:spPr>
          <a:xfrm>
            <a:off x="5409925" y="1134025"/>
            <a:ext cx="321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28333F"/>
                </a:solidFill>
                <a:latin typeface="Montserrat"/>
                <a:ea typeface="Montserrat"/>
                <a:cs typeface="Montserrat"/>
                <a:sym typeface="Montserrat"/>
              </a:rPr>
              <a:t>Увеличение и уменьшение</a:t>
            </a:r>
            <a:endParaRPr sz="1200" b="1">
              <a:solidFill>
                <a:srgbClr val="28333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28333F"/>
                </a:solidFill>
                <a:latin typeface="Montserrat"/>
                <a:ea typeface="Montserrat"/>
                <a:cs typeface="Montserrat"/>
                <a:sym typeface="Montserrat"/>
              </a:rPr>
              <a:t>масштаба</a:t>
            </a:r>
            <a:endParaRPr sz="1200" b="1">
              <a:solidFill>
                <a:srgbClr val="28333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" name="Google Shape;343;p25"/>
          <p:cNvSpPr txBox="1"/>
          <p:nvPr/>
        </p:nvSpPr>
        <p:spPr>
          <a:xfrm>
            <a:off x="769042" y="3396950"/>
            <a:ext cx="3215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28333F"/>
                </a:solidFill>
                <a:latin typeface="Montserrat"/>
                <a:ea typeface="Montserrat"/>
                <a:cs typeface="Montserrat"/>
                <a:sym typeface="Montserrat"/>
              </a:rPr>
              <a:t>Гибкая настройка</a:t>
            </a:r>
            <a:endParaRPr sz="1200" b="1">
              <a:solidFill>
                <a:srgbClr val="28333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4" name="Google Shape;344;p25"/>
          <p:cNvSpPr txBox="1"/>
          <p:nvPr/>
        </p:nvSpPr>
        <p:spPr>
          <a:xfrm>
            <a:off x="5409925" y="3396950"/>
            <a:ext cx="321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28333F"/>
                </a:solidFill>
                <a:latin typeface="Montserrat"/>
                <a:ea typeface="Montserrat"/>
                <a:cs typeface="Montserrat"/>
                <a:sym typeface="Montserrat"/>
              </a:rPr>
              <a:t>Сохранение пользовательских</a:t>
            </a:r>
            <a:endParaRPr sz="1200" b="1">
              <a:solidFill>
                <a:srgbClr val="28333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28333F"/>
                </a:solidFill>
                <a:latin typeface="Montserrat"/>
                <a:ea typeface="Montserrat"/>
                <a:cs typeface="Montserrat"/>
                <a:sym typeface="Montserrat"/>
              </a:rPr>
              <a:t>настроек</a:t>
            </a:r>
            <a:endParaRPr sz="1200" b="1">
              <a:solidFill>
                <a:srgbClr val="28333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5" name="Google Shape;345;p25"/>
          <p:cNvSpPr txBox="1"/>
          <p:nvPr/>
        </p:nvSpPr>
        <p:spPr>
          <a:xfrm>
            <a:off x="769042" y="1736875"/>
            <a:ext cx="321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8333F"/>
                </a:solidFill>
                <a:latin typeface="Montserrat"/>
                <a:ea typeface="Montserrat"/>
                <a:cs typeface="Montserrat"/>
                <a:sym typeface="Montserrat"/>
              </a:rPr>
              <a:t>автоматически подстраивается под разрешение экрана пользователя.</a:t>
            </a:r>
            <a:endParaRPr sz="1200">
              <a:solidFill>
                <a:srgbClr val="28333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" name="Google Shape;346;p25"/>
          <p:cNvSpPr txBox="1"/>
          <p:nvPr/>
        </p:nvSpPr>
        <p:spPr>
          <a:xfrm>
            <a:off x="5409925" y="1736875"/>
            <a:ext cx="321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8333F"/>
                </a:solidFill>
                <a:latin typeface="Montserrat"/>
                <a:ea typeface="Montserrat"/>
                <a:cs typeface="Montserrat"/>
                <a:sym typeface="Montserrat"/>
              </a:rPr>
              <a:t>элементов личного кабинета через настройки браузера.</a:t>
            </a:r>
            <a:endParaRPr sz="1200">
              <a:solidFill>
                <a:srgbClr val="28333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" name="Google Shape;347;p25"/>
          <p:cNvSpPr txBox="1"/>
          <p:nvPr/>
        </p:nvSpPr>
        <p:spPr>
          <a:xfrm>
            <a:off x="769042" y="3951050"/>
            <a:ext cx="321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8333F"/>
                </a:solidFill>
                <a:latin typeface="Montserrat"/>
                <a:ea typeface="Montserrat"/>
                <a:cs typeface="Montserrat"/>
                <a:sym typeface="Montserrat"/>
              </a:rPr>
              <a:t>личного кабинета под нужды сотрудника.</a:t>
            </a:r>
            <a:endParaRPr sz="1200">
              <a:solidFill>
                <a:srgbClr val="28333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p25"/>
          <p:cNvSpPr txBox="1"/>
          <p:nvPr/>
        </p:nvSpPr>
        <p:spPr>
          <a:xfrm>
            <a:off x="5409925" y="3951050"/>
            <a:ext cx="321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8333F"/>
                </a:solidFill>
                <a:latin typeface="Montserrat"/>
                <a:ea typeface="Montserrat"/>
                <a:cs typeface="Montserrat"/>
                <a:sym typeface="Montserrat"/>
              </a:rPr>
              <a:t>и их автоматическое применение при повторном входе в систему.</a:t>
            </a:r>
            <a:endParaRPr sz="1200">
              <a:solidFill>
                <a:srgbClr val="28333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6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ВХОД В ЛИЧНЫЙ КАБИНЕТ ГИИС «ЭЛЕКТРОННЫЙ БЮДЖЕТ»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55" name="Google Shape;355;p26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13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356" name="Google Shape;35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69650"/>
            <a:ext cx="5126625" cy="3450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7500" y="2064523"/>
            <a:ext cx="6123025" cy="3078976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6"/>
          <p:cNvSpPr txBox="1"/>
          <p:nvPr/>
        </p:nvSpPr>
        <p:spPr>
          <a:xfrm>
            <a:off x="310525" y="4079075"/>
            <a:ext cx="2848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Выбор сертификата ЭП для входа в ГИИС «Электронный бюджет»</a:t>
            </a:r>
            <a:endParaRPr/>
          </a:p>
        </p:txBody>
      </p:sp>
      <p:pic>
        <p:nvPicPr>
          <p:cNvPr id="359" name="Google Shape;35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148041" y="4157961"/>
            <a:ext cx="159631" cy="16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11942" y="1896850"/>
            <a:ext cx="1268016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6"/>
          <p:cNvSpPr txBox="1"/>
          <p:nvPr/>
        </p:nvSpPr>
        <p:spPr>
          <a:xfrm>
            <a:off x="5291950" y="704500"/>
            <a:ext cx="2848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Личный кабинет ПУД в меню ГИИС «Электронный бюджет»</a:t>
            </a:r>
            <a:endParaRPr/>
          </a:p>
        </p:txBody>
      </p:sp>
      <p:pic>
        <p:nvPicPr>
          <p:cNvPr id="362" name="Google Shape;362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29466" y="783386"/>
            <a:ext cx="159631" cy="165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7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РАБОТА С НЕСКОЛЬКИМИ ЛИЦЕВЫМИ СЧЕТАМИ АДБ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69" name="Google Shape;369;p27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14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370" name="Google Shape;37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69650"/>
            <a:ext cx="4789723" cy="358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1701" y="2995351"/>
            <a:ext cx="5722298" cy="2148146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7"/>
          <p:cNvSpPr txBox="1"/>
          <p:nvPr/>
        </p:nvSpPr>
        <p:spPr>
          <a:xfrm>
            <a:off x="1099725" y="4352775"/>
            <a:ext cx="2120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Окно выбора органа Федерального казначейства, в котором обслуживается ЛС АДБ</a:t>
            </a:r>
            <a:endParaRPr/>
          </a:p>
        </p:txBody>
      </p:sp>
      <p:pic>
        <p:nvPicPr>
          <p:cNvPr id="373" name="Google Shape;37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3262066" y="4431661"/>
            <a:ext cx="159631" cy="16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89716" y="765236"/>
            <a:ext cx="159631" cy="165331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27"/>
          <p:cNvSpPr txBox="1"/>
          <p:nvPr/>
        </p:nvSpPr>
        <p:spPr>
          <a:xfrm>
            <a:off x="4994938" y="666500"/>
            <a:ext cx="2867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Несколько ЛС АДБ в одном органе ФК – отражение в списковой форме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928563"/>
            <a:ext cx="1938975" cy="32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8"/>
          <p:cNvSpPr txBox="1"/>
          <p:nvPr/>
        </p:nvSpPr>
        <p:spPr>
          <a:xfrm>
            <a:off x="1118263" y="815775"/>
            <a:ext cx="6907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 ФОРМЫ  ДОКУМЕНТОВ И ОТЧЕТОВ</a:t>
            </a:r>
            <a:endParaRPr sz="18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3" name="Google Shape;38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61350" y="1748500"/>
            <a:ext cx="1182294" cy="11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0856" y="1748500"/>
            <a:ext cx="1182294" cy="11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00356" y="1748500"/>
            <a:ext cx="1182294" cy="118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8"/>
          <p:cNvSpPr txBox="1"/>
          <p:nvPr/>
        </p:nvSpPr>
        <p:spPr>
          <a:xfrm>
            <a:off x="937750" y="2930800"/>
            <a:ext cx="262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Списковая форма </a:t>
            </a:r>
            <a:endParaRPr sz="1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87" name="Google Shape;387;p28"/>
          <p:cNvSpPr txBox="1"/>
          <p:nvPr/>
        </p:nvSpPr>
        <p:spPr>
          <a:xfrm>
            <a:off x="3319925" y="2930800"/>
            <a:ext cx="262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Кратка форма </a:t>
            </a:r>
            <a:endParaRPr sz="1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88" name="Google Shape;388;p28"/>
          <p:cNvSpPr txBox="1"/>
          <p:nvPr/>
        </p:nvSpPr>
        <p:spPr>
          <a:xfrm>
            <a:off x="5576750" y="2930800"/>
            <a:ext cx="262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Визуальная форма</a:t>
            </a:r>
            <a:endParaRPr sz="16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89" name="Google Shape;389;p28"/>
          <p:cNvSpPr txBox="1"/>
          <p:nvPr/>
        </p:nvSpPr>
        <p:spPr>
          <a:xfrm>
            <a:off x="937750" y="3249125"/>
            <a:ext cx="262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D5E7F6"/>
                </a:solidFill>
                <a:latin typeface="Montserrat"/>
                <a:ea typeface="Montserrat"/>
                <a:cs typeface="Montserrat"/>
                <a:sym typeface="Montserrat"/>
              </a:rPr>
              <a:t>табличное представление</a:t>
            </a:r>
            <a:endParaRPr sz="1000">
              <a:solidFill>
                <a:srgbClr val="D5E7F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0" name="Google Shape;390;p28"/>
          <p:cNvSpPr txBox="1"/>
          <p:nvPr/>
        </p:nvSpPr>
        <p:spPr>
          <a:xfrm>
            <a:off x="3319925" y="3249125"/>
            <a:ext cx="262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D5E7F6"/>
                </a:solidFill>
                <a:latin typeface="Montserrat"/>
                <a:ea typeface="Montserrat"/>
                <a:cs typeface="Montserrat"/>
                <a:sym typeface="Montserrat"/>
              </a:rPr>
              <a:t>основная информация</a:t>
            </a:r>
            <a:endParaRPr sz="1000">
              <a:solidFill>
                <a:srgbClr val="D5E7F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1" name="Google Shape;391;p28"/>
          <p:cNvSpPr txBox="1"/>
          <p:nvPr/>
        </p:nvSpPr>
        <p:spPr>
          <a:xfrm>
            <a:off x="5576750" y="3249125"/>
            <a:ext cx="262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D5E7F6"/>
                </a:solidFill>
                <a:latin typeface="Montserrat"/>
                <a:ea typeface="Montserrat"/>
                <a:cs typeface="Montserrat"/>
                <a:sym typeface="Montserrat"/>
              </a:rPr>
              <a:t>полная информация</a:t>
            </a:r>
            <a:endParaRPr sz="1000">
              <a:solidFill>
                <a:srgbClr val="D5E7F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29"/>
          <p:cNvSpPr txBox="1"/>
          <p:nvPr/>
        </p:nvSpPr>
        <p:spPr>
          <a:xfrm>
            <a:off x="145200" y="509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СПИСКОВАЯ ФОРМА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98" name="Google Shape;398;p29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16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99" name="Google Shape;399;p29"/>
          <p:cNvSpPr txBox="1"/>
          <p:nvPr/>
        </p:nvSpPr>
        <p:spPr>
          <a:xfrm>
            <a:off x="145200" y="295425"/>
            <a:ext cx="7677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8667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Очередность колонок</a:t>
            </a:r>
            <a:endParaRPr sz="1200">
              <a:solidFill>
                <a:srgbClr val="58667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00" name="Google Shape;40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71027"/>
            <a:ext cx="5760374" cy="323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5397" y="771025"/>
            <a:ext cx="2736253" cy="213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47200" y="3097500"/>
            <a:ext cx="3896800" cy="2046001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9"/>
          <p:cNvSpPr txBox="1"/>
          <p:nvPr/>
        </p:nvSpPr>
        <p:spPr>
          <a:xfrm>
            <a:off x="317725" y="4386800"/>
            <a:ext cx="2514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Пример скрытия колонки «ОКТМО ППО» в списковой форме</a:t>
            </a:r>
            <a:endParaRPr/>
          </a:p>
        </p:txBody>
      </p:sp>
      <p:pic>
        <p:nvPicPr>
          <p:cNvPr id="404" name="Google Shape;40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4434625"/>
            <a:ext cx="165325" cy="222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83963" y="2675025"/>
            <a:ext cx="734425" cy="73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94325" y="1600925"/>
            <a:ext cx="5722202" cy="25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7398524" y="2032325"/>
            <a:ext cx="105300" cy="8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30"/>
          <p:cNvSpPr txBox="1"/>
          <p:nvPr/>
        </p:nvSpPr>
        <p:spPr>
          <a:xfrm>
            <a:off x="145200" y="509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СПИСКОВАЯ ФОРМА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14" name="Google Shape;414;p30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17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15" name="Google Shape;415;p30"/>
          <p:cNvSpPr txBox="1"/>
          <p:nvPr/>
        </p:nvSpPr>
        <p:spPr>
          <a:xfrm>
            <a:off x="145200" y="295425"/>
            <a:ext cx="7677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8667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Плотность и количество строк на странице</a:t>
            </a:r>
            <a:endParaRPr sz="1200">
              <a:solidFill>
                <a:srgbClr val="58667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16" name="Google Shape;41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66500"/>
            <a:ext cx="5856086" cy="337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46077" y="1767725"/>
            <a:ext cx="4897925" cy="3375775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0"/>
          <p:cNvSpPr txBox="1"/>
          <p:nvPr/>
        </p:nvSpPr>
        <p:spPr>
          <a:xfrm>
            <a:off x="2015675" y="4470700"/>
            <a:ext cx="1805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Списковая форма с очень высокой плотностью строк</a:t>
            </a:r>
            <a:endParaRPr/>
          </a:p>
        </p:txBody>
      </p:sp>
      <p:pic>
        <p:nvPicPr>
          <p:cNvPr id="419" name="Google Shape;419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3880216" y="4549586"/>
            <a:ext cx="159631" cy="165331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0"/>
          <p:cNvSpPr txBox="1"/>
          <p:nvPr/>
        </p:nvSpPr>
        <p:spPr>
          <a:xfrm>
            <a:off x="6234175" y="809275"/>
            <a:ext cx="2566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Меню настройки плотности строк</a:t>
            </a:r>
            <a:endParaRPr/>
          </a:p>
        </p:txBody>
      </p:sp>
      <p:pic>
        <p:nvPicPr>
          <p:cNvPr id="421" name="Google Shape;421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19591" y="888148"/>
            <a:ext cx="159631" cy="16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49425" y="1527650"/>
            <a:ext cx="3274100" cy="89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31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ВСПЛЫВАЮЩАЯ ПОДСКАЗКА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29" name="Google Shape;429;p31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18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430" name="Google Shape;43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66500"/>
            <a:ext cx="6094025" cy="351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5225" y="2326471"/>
            <a:ext cx="5228776" cy="281702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31"/>
          <p:cNvSpPr txBox="1"/>
          <p:nvPr/>
        </p:nvSpPr>
        <p:spPr>
          <a:xfrm>
            <a:off x="2074825" y="4452550"/>
            <a:ext cx="1805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Всплывающая подсказка на визуальной форме</a:t>
            </a:r>
            <a:endParaRPr/>
          </a:p>
        </p:txBody>
      </p:sp>
      <p:pic>
        <p:nvPicPr>
          <p:cNvPr id="433" name="Google Shape;433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3755591" y="4549586"/>
            <a:ext cx="159631" cy="165331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31"/>
          <p:cNvSpPr txBox="1"/>
          <p:nvPr/>
        </p:nvSpPr>
        <p:spPr>
          <a:xfrm>
            <a:off x="6234175" y="809275"/>
            <a:ext cx="1805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Всплывающая подсказка на списковой форме</a:t>
            </a:r>
            <a:endParaRPr/>
          </a:p>
        </p:txBody>
      </p:sp>
      <p:pic>
        <p:nvPicPr>
          <p:cNvPr id="435" name="Google Shape;435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74541" y="888148"/>
            <a:ext cx="159631" cy="165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32"/>
          <p:cNvSpPr txBox="1"/>
          <p:nvPr/>
        </p:nvSpPr>
        <p:spPr>
          <a:xfrm>
            <a:off x="145200" y="509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СПИСКОВАЯ ФОРМА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42" name="Google Shape;442;p32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19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43" name="Google Shape;443;p32"/>
          <p:cNvSpPr txBox="1"/>
          <p:nvPr/>
        </p:nvSpPr>
        <p:spPr>
          <a:xfrm>
            <a:off x="145200" y="295425"/>
            <a:ext cx="7677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8667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Фильтры и сортировка</a:t>
            </a:r>
            <a:endParaRPr sz="1200">
              <a:solidFill>
                <a:srgbClr val="58667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44" name="Google Shape;44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66500"/>
            <a:ext cx="4939814" cy="310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8550" y="2651125"/>
            <a:ext cx="2426948" cy="2406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23677" y="2039250"/>
            <a:ext cx="4187975" cy="3104249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32"/>
          <p:cNvSpPr txBox="1"/>
          <p:nvPr/>
        </p:nvSpPr>
        <p:spPr>
          <a:xfrm>
            <a:off x="5099450" y="782050"/>
            <a:ext cx="301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Фильтр по значению в поле списковой формы</a:t>
            </a:r>
            <a:endParaRPr/>
          </a:p>
        </p:txBody>
      </p:sp>
      <p:pic>
        <p:nvPicPr>
          <p:cNvPr id="448" name="Google Shape;448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39816" y="860923"/>
            <a:ext cx="159631" cy="165331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32"/>
          <p:cNvSpPr txBox="1"/>
          <p:nvPr/>
        </p:nvSpPr>
        <p:spPr>
          <a:xfrm>
            <a:off x="7167750" y="1801125"/>
            <a:ext cx="1805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Настройка сортировки</a:t>
            </a:r>
            <a:endParaRPr/>
          </a:p>
        </p:txBody>
      </p:sp>
      <p:pic>
        <p:nvPicPr>
          <p:cNvPr id="450" name="Google Shape;45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400000">
            <a:off x="7005278" y="1880011"/>
            <a:ext cx="159631" cy="165331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32"/>
          <p:cNvSpPr txBox="1"/>
          <p:nvPr/>
        </p:nvSpPr>
        <p:spPr>
          <a:xfrm>
            <a:off x="145200" y="4575475"/>
            <a:ext cx="20799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Настройка сложного фильтра</a:t>
            </a:r>
            <a:endParaRPr/>
          </a:p>
        </p:txBody>
      </p:sp>
      <p:pic>
        <p:nvPicPr>
          <p:cNvPr id="452" name="Google Shape;452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>
            <a:off x="2104491" y="4654348"/>
            <a:ext cx="159631" cy="165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3"/>
          <p:cNvSpPr txBox="1"/>
          <p:nvPr/>
        </p:nvSpPr>
        <p:spPr>
          <a:xfrm>
            <a:off x="145200" y="509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СПИСКОВАЯ ФОРМА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59" name="Google Shape;459;p33"/>
          <p:cNvSpPr txBox="1"/>
          <p:nvPr/>
        </p:nvSpPr>
        <p:spPr>
          <a:xfrm>
            <a:off x="8222075" y="50900"/>
            <a:ext cx="689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20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60" name="Google Shape;460;p33"/>
          <p:cNvSpPr txBox="1"/>
          <p:nvPr/>
        </p:nvSpPr>
        <p:spPr>
          <a:xfrm>
            <a:off x="145200" y="295425"/>
            <a:ext cx="7677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8667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Действия над документом</a:t>
            </a:r>
            <a:endParaRPr sz="1200">
              <a:solidFill>
                <a:srgbClr val="58667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61" name="Google Shape;46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0800" y="666500"/>
            <a:ext cx="5364499" cy="309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46423" y="1769525"/>
            <a:ext cx="5597575" cy="3373974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33"/>
          <p:cNvSpPr txBox="1"/>
          <p:nvPr/>
        </p:nvSpPr>
        <p:spPr>
          <a:xfrm>
            <a:off x="5670525" y="1564850"/>
            <a:ext cx="35229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Групповая операция над выбранными документами</a:t>
            </a:r>
            <a:endParaRPr/>
          </a:p>
        </p:txBody>
      </p:sp>
      <p:pic>
        <p:nvPicPr>
          <p:cNvPr id="464" name="Google Shape;46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5552053" y="1643736"/>
            <a:ext cx="159631" cy="165331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33"/>
          <p:cNvSpPr txBox="1"/>
          <p:nvPr/>
        </p:nvSpPr>
        <p:spPr>
          <a:xfrm>
            <a:off x="528025" y="4624800"/>
            <a:ext cx="29889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Множественный выбор из списковой формы</a:t>
            </a:r>
            <a:endParaRPr/>
          </a:p>
        </p:txBody>
      </p:sp>
      <p:pic>
        <p:nvPicPr>
          <p:cNvPr id="466" name="Google Shape;466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3450703" y="4703686"/>
            <a:ext cx="159631" cy="165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34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ПРОСМОТР УВЕДОМЛЕНИЙ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73" name="Google Shape;473;p34"/>
          <p:cNvSpPr txBox="1"/>
          <p:nvPr/>
        </p:nvSpPr>
        <p:spPr>
          <a:xfrm>
            <a:off x="8321850" y="50900"/>
            <a:ext cx="589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21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474" name="Google Shape;47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58800"/>
            <a:ext cx="7314299" cy="3903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54675" y="1832050"/>
            <a:ext cx="1736500" cy="173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20800" y="2482444"/>
            <a:ext cx="1201050" cy="1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4"/>
          <p:cNvSpPr txBox="1"/>
          <p:nvPr/>
        </p:nvSpPr>
        <p:spPr>
          <a:xfrm>
            <a:off x="7405400" y="1033875"/>
            <a:ext cx="14655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Кнопка просмотра уведомлений расположена на панели быстрого доступа</a:t>
            </a:r>
            <a:endParaRPr/>
          </a:p>
        </p:txBody>
      </p:sp>
      <p:pic>
        <p:nvPicPr>
          <p:cNvPr id="478" name="Google Shape;478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400000">
            <a:off x="7242928" y="1112761"/>
            <a:ext cx="159631" cy="165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35"/>
          <p:cNvSpPr txBox="1"/>
          <p:nvPr/>
        </p:nvSpPr>
        <p:spPr>
          <a:xfrm>
            <a:off x="145200" y="1586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КРАТКАЯ ФОРМА ДОКУМЕНТА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85" name="Google Shape;485;p35"/>
          <p:cNvSpPr txBox="1"/>
          <p:nvPr/>
        </p:nvSpPr>
        <p:spPr>
          <a:xfrm>
            <a:off x="8164975" y="50900"/>
            <a:ext cx="746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22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486" name="Google Shape;48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711200"/>
            <a:ext cx="7285402" cy="371385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35"/>
          <p:cNvSpPr txBox="1"/>
          <p:nvPr/>
        </p:nvSpPr>
        <p:spPr>
          <a:xfrm>
            <a:off x="7523000" y="816850"/>
            <a:ext cx="14655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Включение просмотра краткой формы документа</a:t>
            </a:r>
            <a:endParaRPr/>
          </a:p>
        </p:txBody>
      </p:sp>
      <p:pic>
        <p:nvPicPr>
          <p:cNvPr id="488" name="Google Shape;48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0528" y="926336"/>
            <a:ext cx="159631" cy="165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Google Shape;49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36"/>
          <p:cNvSpPr txBox="1"/>
          <p:nvPr/>
        </p:nvSpPr>
        <p:spPr>
          <a:xfrm>
            <a:off x="145200" y="509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ВИЗУАЛЬНАЯ ФОРМА ДОКУМЕНТА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95" name="Google Shape;495;p36"/>
          <p:cNvSpPr txBox="1"/>
          <p:nvPr/>
        </p:nvSpPr>
        <p:spPr>
          <a:xfrm>
            <a:off x="8163275" y="50900"/>
            <a:ext cx="748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23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96" name="Google Shape;496;p36"/>
          <p:cNvSpPr txBox="1"/>
          <p:nvPr/>
        </p:nvSpPr>
        <p:spPr>
          <a:xfrm>
            <a:off x="145200" y="295425"/>
            <a:ext cx="7677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8667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Основная информация</a:t>
            </a:r>
            <a:endParaRPr sz="1200">
              <a:solidFill>
                <a:srgbClr val="58667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97" name="Google Shape;49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9168" y="524500"/>
            <a:ext cx="5181259" cy="792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9168" y="1049673"/>
            <a:ext cx="5181259" cy="60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39168" y="1403225"/>
            <a:ext cx="5181259" cy="549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39167" y="1689313"/>
            <a:ext cx="5181259" cy="3454187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6"/>
          <p:cNvSpPr txBox="1"/>
          <p:nvPr/>
        </p:nvSpPr>
        <p:spPr>
          <a:xfrm>
            <a:off x="183250" y="748238"/>
            <a:ext cx="2540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Панель кнопок с действиями</a:t>
            </a:r>
            <a:endParaRPr sz="9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над документом</a:t>
            </a:r>
            <a:endParaRPr sz="9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2" name="Google Shape;502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2901453" y="860773"/>
            <a:ext cx="159631" cy="16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2901453" y="1263223"/>
            <a:ext cx="159631" cy="16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2901453" y="1583086"/>
            <a:ext cx="159631" cy="16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2901453" y="1933073"/>
            <a:ext cx="159631" cy="165331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36"/>
          <p:cNvSpPr txBox="1"/>
          <p:nvPr/>
        </p:nvSpPr>
        <p:spPr>
          <a:xfrm>
            <a:off x="183250" y="1184338"/>
            <a:ext cx="2540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Заголовочная часть документа</a:t>
            </a:r>
            <a:endParaRPr sz="9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7" name="Google Shape;507;p36"/>
          <p:cNvSpPr txBox="1"/>
          <p:nvPr/>
        </p:nvSpPr>
        <p:spPr>
          <a:xfrm>
            <a:off x="183250" y="1504188"/>
            <a:ext cx="2540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Вкладки документа</a:t>
            </a:r>
            <a:endParaRPr sz="9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8" name="Google Shape;508;p36"/>
          <p:cNvSpPr txBox="1"/>
          <p:nvPr/>
        </p:nvSpPr>
        <p:spPr>
          <a:xfrm>
            <a:off x="183250" y="1854150"/>
            <a:ext cx="2540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Блок основной информации</a:t>
            </a:r>
            <a:endParaRPr sz="9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37"/>
          <p:cNvSpPr txBox="1"/>
          <p:nvPr/>
        </p:nvSpPr>
        <p:spPr>
          <a:xfrm>
            <a:off x="145200" y="509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ВИЗУАЛЬНАЯ ФОРМА ДОКУМЕНТА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15" name="Google Shape;515;p37"/>
          <p:cNvSpPr txBox="1"/>
          <p:nvPr/>
        </p:nvSpPr>
        <p:spPr>
          <a:xfrm>
            <a:off x="8186800" y="50900"/>
            <a:ext cx="724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24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16" name="Google Shape;516;p37"/>
          <p:cNvSpPr txBox="1"/>
          <p:nvPr/>
        </p:nvSpPr>
        <p:spPr>
          <a:xfrm>
            <a:off x="145200" y="295425"/>
            <a:ext cx="7677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8667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Проверка подписи</a:t>
            </a:r>
            <a:endParaRPr sz="1200">
              <a:solidFill>
                <a:srgbClr val="58667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517" name="Google Shape;51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17125"/>
            <a:ext cx="7909299" cy="38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37"/>
          <p:cNvSpPr txBox="1"/>
          <p:nvPr/>
        </p:nvSpPr>
        <p:spPr>
          <a:xfrm>
            <a:off x="504575" y="4698400"/>
            <a:ext cx="561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Просмотр информации о сертификате и составе подписанных данных</a:t>
            </a:r>
            <a:endParaRPr sz="9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9" name="Google Shape;51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342103" y="4777286"/>
            <a:ext cx="159631" cy="165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38"/>
          <p:cNvSpPr txBox="1"/>
          <p:nvPr/>
        </p:nvSpPr>
        <p:spPr>
          <a:xfrm>
            <a:off x="145200" y="509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ВИЗУАЛЬНАЯ ФОРМА ДОКУМЕНТА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26" name="Google Shape;526;p38"/>
          <p:cNvSpPr txBox="1"/>
          <p:nvPr/>
        </p:nvSpPr>
        <p:spPr>
          <a:xfrm>
            <a:off x="8175025" y="50900"/>
            <a:ext cx="736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25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27" name="Google Shape;527;p38"/>
          <p:cNvSpPr txBox="1"/>
          <p:nvPr/>
        </p:nvSpPr>
        <p:spPr>
          <a:xfrm>
            <a:off x="145200" y="295425"/>
            <a:ext cx="7677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8667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Связи/вложения</a:t>
            </a:r>
            <a:endParaRPr sz="1200">
              <a:solidFill>
                <a:srgbClr val="58667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528" name="Google Shape;52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64725"/>
            <a:ext cx="6185298" cy="305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69225" y="2408548"/>
            <a:ext cx="6074777" cy="2734949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38"/>
          <p:cNvSpPr txBox="1"/>
          <p:nvPr/>
        </p:nvSpPr>
        <p:spPr>
          <a:xfrm>
            <a:off x="6312275" y="827775"/>
            <a:ext cx="26604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dirty="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Иерархия связанных </a:t>
            </a:r>
            <a:r>
              <a:rPr lang="ru" sz="900" dirty="0" smtClean="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документов</a:t>
            </a:r>
            <a:endParaRPr sz="900" dirty="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1" name="Google Shape;531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9803" y="906661"/>
            <a:ext cx="159631" cy="165331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38"/>
          <p:cNvSpPr txBox="1"/>
          <p:nvPr/>
        </p:nvSpPr>
        <p:spPr>
          <a:xfrm>
            <a:off x="1423250" y="4686000"/>
            <a:ext cx="1485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Просмотр вложений</a:t>
            </a:r>
            <a:endParaRPr sz="9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3" name="Google Shape;533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2968678" y="4764886"/>
            <a:ext cx="159631" cy="165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39"/>
          <p:cNvSpPr txBox="1"/>
          <p:nvPr/>
        </p:nvSpPr>
        <p:spPr>
          <a:xfrm>
            <a:off x="145200" y="50900"/>
            <a:ext cx="76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ВИЗУАЛЬНАЯ ФОРМА ДОКУМЕНТА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40" name="Google Shape;540;p39"/>
          <p:cNvSpPr txBox="1"/>
          <p:nvPr/>
        </p:nvSpPr>
        <p:spPr>
          <a:xfrm>
            <a:off x="8198550" y="50900"/>
            <a:ext cx="713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26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41" name="Google Shape;541;p39"/>
          <p:cNvSpPr txBox="1"/>
          <p:nvPr/>
        </p:nvSpPr>
        <p:spPr>
          <a:xfrm>
            <a:off x="145200" y="295425"/>
            <a:ext cx="7677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8667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Лист согласования/системные атрибуты</a:t>
            </a:r>
            <a:endParaRPr sz="1200">
              <a:solidFill>
                <a:srgbClr val="58667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542" name="Google Shape;54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64725"/>
            <a:ext cx="6149802" cy="3814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4625" y="2571750"/>
            <a:ext cx="6429375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39"/>
          <p:cNvSpPr txBox="1"/>
          <p:nvPr/>
        </p:nvSpPr>
        <p:spPr>
          <a:xfrm>
            <a:off x="6312275" y="827775"/>
            <a:ext cx="2660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Просмотр согласующих / утверждающих</a:t>
            </a:r>
            <a:endParaRPr sz="9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5" name="Google Shape;545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9803" y="906661"/>
            <a:ext cx="159631" cy="165331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39"/>
          <p:cNvSpPr txBox="1"/>
          <p:nvPr/>
        </p:nvSpPr>
        <p:spPr>
          <a:xfrm>
            <a:off x="307675" y="4659400"/>
            <a:ext cx="2367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Технические реквизиты документа</a:t>
            </a:r>
            <a:endParaRPr sz="90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7" name="Google Shape;547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2620178" y="4738286"/>
            <a:ext cx="159631" cy="165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40"/>
          <p:cNvSpPr txBox="1"/>
          <p:nvPr/>
        </p:nvSpPr>
        <p:spPr>
          <a:xfrm>
            <a:off x="145200" y="50900"/>
            <a:ext cx="7677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ВИЗУАЛЬНАЯ ФОРМА ДОКУМЕНТА</a:t>
            </a: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54" name="Google Shape;554;p40"/>
          <p:cNvSpPr txBox="1"/>
          <p:nvPr/>
        </p:nvSpPr>
        <p:spPr>
          <a:xfrm>
            <a:off x="8163275" y="50900"/>
            <a:ext cx="748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rgbClr val="E6E6E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27</a:t>
            </a:r>
            <a:endParaRPr sz="2800">
              <a:solidFill>
                <a:srgbClr val="E6E6E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55" name="Google Shape;555;p40"/>
          <p:cNvSpPr txBox="1"/>
          <p:nvPr/>
        </p:nvSpPr>
        <p:spPr>
          <a:xfrm>
            <a:off x="145200" y="295425"/>
            <a:ext cx="7677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58667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История операций</a:t>
            </a:r>
            <a:endParaRPr sz="1200">
              <a:solidFill>
                <a:srgbClr val="58667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556" name="Google Shape;55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66500"/>
            <a:ext cx="6396277" cy="4261876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40"/>
          <p:cNvSpPr txBox="1"/>
          <p:nvPr/>
        </p:nvSpPr>
        <p:spPr>
          <a:xfrm>
            <a:off x="6483600" y="827775"/>
            <a:ext cx="2660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Просмотр </a:t>
            </a:r>
            <a:r>
              <a:rPr lang="ru" sz="900" dirty="0" smtClean="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истории </a:t>
            </a:r>
            <a:r>
              <a:rPr lang="ru" sz="900" dirty="0">
                <a:solidFill>
                  <a:srgbClr val="586673"/>
                </a:solidFill>
                <a:latin typeface="Montserrat"/>
                <a:ea typeface="Montserrat"/>
                <a:cs typeface="Montserrat"/>
                <a:sym typeface="Montserrat"/>
              </a:rPr>
              <a:t>операций</a:t>
            </a:r>
            <a:endParaRPr sz="900" dirty="0">
              <a:solidFill>
                <a:srgbClr val="58667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8" name="Google Shape;55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1128" y="906661"/>
            <a:ext cx="159631" cy="165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Google Shape;56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5023" y="1066413"/>
            <a:ext cx="1938975" cy="32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 txBox="1"/>
          <p:nvPr/>
        </p:nvSpPr>
        <p:spPr>
          <a:xfrm>
            <a:off x="1118263" y="2202300"/>
            <a:ext cx="690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СПАСИБО ЗА ВНИМАНИЕ!</a:t>
            </a:r>
            <a:endParaRPr sz="2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2135</Words>
  <Application>Microsoft Office PowerPoint</Application>
  <PresentationFormat>Экран (16:9)</PresentationFormat>
  <Paragraphs>264</Paragraphs>
  <Slides>29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9" baseType="lpstr">
      <vt:lpstr>Montserrat ExtraBold</vt:lpstr>
      <vt:lpstr>Times New Roman</vt:lpstr>
      <vt:lpstr>Arial</vt:lpstr>
      <vt:lpstr>Montserrat</vt:lpstr>
      <vt:lpstr>Montserrat Light</vt:lpstr>
      <vt:lpstr>Montserrat Medium</vt:lpstr>
      <vt:lpstr>Montserrat Black</vt:lpstr>
      <vt:lpstr>Montserrat SemiBold</vt:lpstr>
      <vt:lpstr>Calibri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Филиппова Яна Александровна</dc:creator>
  <cp:lastModifiedBy>Филиппова Яна Александровна</cp:lastModifiedBy>
  <cp:revision>6</cp:revision>
  <dcterms:modified xsi:type="dcterms:W3CDTF">2024-08-30T08:43:17Z</dcterms:modified>
</cp:coreProperties>
</file>