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1" r:id="rId2"/>
  </p:sldMasterIdLst>
  <p:notesMasterIdLst>
    <p:notesMasterId r:id="rId10"/>
  </p:notesMasterIdLst>
  <p:sldIdLst>
    <p:sldId id="256" r:id="rId3"/>
    <p:sldId id="469" r:id="rId4"/>
    <p:sldId id="470" r:id="rId5"/>
    <p:sldId id="471" r:id="rId6"/>
    <p:sldId id="472" r:id="rId7"/>
    <p:sldId id="473" r:id="rId8"/>
    <p:sldId id="474" r:id="rId9"/>
  </p:sldIdLst>
  <p:sldSz cx="12192000" cy="6858000"/>
  <p:notesSz cx="9926638" cy="6797675"/>
  <p:defaultTextStyle>
    <a:defPPr>
      <a:defRPr lang="ru-RU"/>
    </a:defPPr>
    <a:lvl1pPr marL="0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1pPr>
    <a:lvl2pPr marL="966567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2pPr>
    <a:lvl3pPr marL="1933133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3pPr>
    <a:lvl4pPr marL="2899700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4pPr>
    <a:lvl5pPr marL="3866266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5pPr>
    <a:lvl6pPr marL="4832833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6pPr>
    <a:lvl7pPr marL="5799399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7pPr>
    <a:lvl8pPr marL="6765966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8pPr>
    <a:lvl9pPr marL="7732532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087" userDrawn="1">
          <p15:clr>
            <a:srgbClr val="A4A3A4"/>
          </p15:clr>
        </p15:guide>
        <p15:guide id="2" pos="720" userDrawn="1">
          <p15:clr>
            <a:srgbClr val="A4A3A4"/>
          </p15:clr>
        </p15:guide>
        <p15:guide id="3" orient="horz" pos="268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елещенен Алексей Валентинович" initials="МАВ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63B2"/>
    <a:srgbClr val="FB8DC7"/>
    <a:srgbClr val="FCBAD2"/>
    <a:srgbClr val="FDC7D8"/>
    <a:srgbClr val="FB89AA"/>
    <a:srgbClr val="0082B0"/>
    <a:srgbClr val="A7E8FF"/>
    <a:srgbClr val="F52B30"/>
    <a:srgbClr val="F86468"/>
    <a:srgbClr val="FCBA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473" autoAdjust="0"/>
    <p:restoredTop sz="94057" autoAdjust="0"/>
  </p:normalViewPr>
  <p:slideViewPr>
    <p:cSldViewPr>
      <p:cViewPr varScale="1">
        <p:scale>
          <a:sx n="101" d="100"/>
          <a:sy n="101" d="100"/>
        </p:scale>
        <p:origin x="-96" y="-318"/>
      </p:cViewPr>
      <p:guideLst>
        <p:guide orient="horz" pos="6087"/>
        <p:guide orient="horz" pos="2688"/>
        <p:guide pos="72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999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13" tIns="84856" rIns="169713" bIns="8485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19" y="3272462"/>
            <a:ext cx="7942404" cy="2677168"/>
          </a:xfrm>
          <a:prstGeom prst="rect">
            <a:avLst/>
          </a:prstGeom>
        </p:spPr>
        <p:txBody>
          <a:bodyPr vert="horz" lIns="169713" tIns="84856" rIns="169713" bIns="8485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999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1pPr>
    <a:lvl2pPr marL="966567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2pPr>
    <a:lvl3pPr marL="1933133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3pPr>
    <a:lvl4pPr marL="2899700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4pPr>
    <a:lvl5pPr marL="3866266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5pPr>
    <a:lvl6pPr marL="4832833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6pPr>
    <a:lvl7pPr marL="5799399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7pPr>
    <a:lvl8pPr marL="6765966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8pPr>
    <a:lvl9pPr marL="7732532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175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79"/>
            <a:ext cx="103632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10.02.2016</a:t>
            </a:r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1088796"/>
            <a:ext cx="790492" cy="56219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7" name="bk object 17"/>
          <p:cNvSpPr/>
          <p:nvPr/>
        </p:nvSpPr>
        <p:spPr>
          <a:xfrm>
            <a:off x="894044" y="1149138"/>
            <a:ext cx="10747435" cy="46799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0"/>
            <a:ext cx="8016319" cy="390235"/>
          </a:xfrm>
        </p:spPr>
        <p:txBody>
          <a:bodyPr lIns="0" tIns="0" rIns="0" bIns="0"/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10.02.2016</a:t>
            </a:r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92270" y="4134318"/>
            <a:ext cx="241007" cy="321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7" name="bk object 17"/>
          <p:cNvSpPr/>
          <p:nvPr/>
        </p:nvSpPr>
        <p:spPr>
          <a:xfrm>
            <a:off x="1552102" y="4687494"/>
            <a:ext cx="321342" cy="321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8" name="bk object 18"/>
          <p:cNvSpPr/>
          <p:nvPr/>
        </p:nvSpPr>
        <p:spPr>
          <a:xfrm>
            <a:off x="1552103" y="5198930"/>
            <a:ext cx="321327" cy="3216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9" name="bk object 19"/>
          <p:cNvSpPr/>
          <p:nvPr/>
        </p:nvSpPr>
        <p:spPr>
          <a:xfrm>
            <a:off x="6626351" y="5897198"/>
            <a:ext cx="256419" cy="3216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20" name="bk object 20"/>
          <p:cNvSpPr/>
          <p:nvPr/>
        </p:nvSpPr>
        <p:spPr>
          <a:xfrm>
            <a:off x="6593669" y="5372213"/>
            <a:ext cx="321782" cy="3065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21" name="bk object 21"/>
          <p:cNvSpPr/>
          <p:nvPr/>
        </p:nvSpPr>
        <p:spPr>
          <a:xfrm>
            <a:off x="6593669" y="4832595"/>
            <a:ext cx="321782" cy="3211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0"/>
            <a:ext cx="8016319" cy="390235"/>
          </a:xfrm>
        </p:spPr>
        <p:txBody>
          <a:bodyPr lIns="0" tIns="0" rIns="0" bIns="0"/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979559" y="1175567"/>
            <a:ext cx="3191672" cy="390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021219" y="1480256"/>
            <a:ext cx="4351792" cy="1951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68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10.02.2016</a:t>
            </a:r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0"/>
            <a:ext cx="8016319" cy="390235"/>
          </a:xfrm>
        </p:spPr>
        <p:txBody>
          <a:bodyPr lIns="0" tIns="0" rIns="0" bIns="0"/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10.02.2016</a:t>
            </a:r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10.02.2016</a:t>
            </a:r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4FBBD-B260-430E-82C3-AD72BF5EF5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629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867BB-3C85-4734-B714-4FD00BB4A7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356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89EA2-D49E-48DA-8C6E-166BE8DD58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610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22879-FE00-49E1-91EC-D1E795BA3A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625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47BC6-5486-46C6-A12B-6EB9A8FD50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391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0F1DA-3817-4B43-85EB-D709F1DA2C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790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CF11CB-8C1A-4AFB-964F-B58B637EE6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430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F3FC6-6C52-46F3-82DE-5591626A40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8773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AA11A-924A-44A1-B805-CD4985DE22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7201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C563B-47AD-4F55-A454-EDE732BCD0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735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ACA41-4316-426C-A5E0-E7293870B2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2336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 userDrawn="1"/>
        </p:nvSpPr>
        <p:spPr>
          <a:xfrm flipV="1">
            <a:off x="0" y="529167"/>
            <a:ext cx="12192000" cy="37465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lIns="0" tIns="0" rIns="0" bIns="0"/>
          <a:lstStyle/>
          <a:p>
            <a:pPr defTabSz="193238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800">
              <a:latin typeface="+mn-lt"/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/>
          <a:lstStyle>
            <a:lvl1pPr algn="r">
              <a:defRPr sz="23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327AA-5FA8-41B7-962E-0E0F37451B55}" type="datetime1">
              <a:rPr lang="en-US"/>
              <a:pPr>
                <a:defRPr/>
              </a:pPr>
              <a:t>2/7/2022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C982A3-FC43-4086-96C8-A0C1E818AAB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69458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8FCFE"/>
            </a:gs>
            <a:gs pos="90000">
              <a:srgbClr val="D4EBF4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0"/>
            <a:ext cx="8016319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39"/>
            <a:ext cx="3901440" cy="585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39"/>
            <a:ext cx="2804160" cy="585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10.02.2016</a:t>
            </a:r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39"/>
            <a:ext cx="2804160" cy="585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66292">
        <a:defRPr>
          <a:latin typeface="+mn-lt"/>
          <a:ea typeface="+mn-ea"/>
          <a:cs typeface="+mn-cs"/>
        </a:defRPr>
      </a:lvl2pPr>
      <a:lvl3pPr marL="1932584">
        <a:defRPr>
          <a:latin typeface="+mn-lt"/>
          <a:ea typeface="+mn-ea"/>
          <a:cs typeface="+mn-cs"/>
        </a:defRPr>
      </a:lvl3pPr>
      <a:lvl4pPr marL="2898877">
        <a:defRPr>
          <a:latin typeface="+mn-lt"/>
          <a:ea typeface="+mn-ea"/>
          <a:cs typeface="+mn-cs"/>
        </a:defRPr>
      </a:lvl4pPr>
      <a:lvl5pPr marL="3865169">
        <a:defRPr>
          <a:latin typeface="+mn-lt"/>
          <a:ea typeface="+mn-ea"/>
          <a:cs typeface="+mn-cs"/>
        </a:defRPr>
      </a:lvl5pPr>
      <a:lvl6pPr marL="4831461">
        <a:defRPr>
          <a:latin typeface="+mn-lt"/>
          <a:ea typeface="+mn-ea"/>
          <a:cs typeface="+mn-cs"/>
        </a:defRPr>
      </a:lvl6pPr>
      <a:lvl7pPr marL="5797753">
        <a:defRPr>
          <a:latin typeface="+mn-lt"/>
          <a:ea typeface="+mn-ea"/>
          <a:cs typeface="+mn-cs"/>
        </a:defRPr>
      </a:lvl7pPr>
      <a:lvl8pPr marL="6764045">
        <a:defRPr>
          <a:latin typeface="+mn-lt"/>
          <a:ea typeface="+mn-ea"/>
          <a:cs typeface="+mn-cs"/>
        </a:defRPr>
      </a:lvl8pPr>
      <a:lvl9pPr marL="773033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66292">
        <a:defRPr>
          <a:latin typeface="+mn-lt"/>
          <a:ea typeface="+mn-ea"/>
          <a:cs typeface="+mn-cs"/>
        </a:defRPr>
      </a:lvl2pPr>
      <a:lvl3pPr marL="1932584">
        <a:defRPr>
          <a:latin typeface="+mn-lt"/>
          <a:ea typeface="+mn-ea"/>
          <a:cs typeface="+mn-cs"/>
        </a:defRPr>
      </a:lvl3pPr>
      <a:lvl4pPr marL="2898877">
        <a:defRPr>
          <a:latin typeface="+mn-lt"/>
          <a:ea typeface="+mn-ea"/>
          <a:cs typeface="+mn-cs"/>
        </a:defRPr>
      </a:lvl4pPr>
      <a:lvl5pPr marL="3865169">
        <a:defRPr>
          <a:latin typeface="+mn-lt"/>
          <a:ea typeface="+mn-ea"/>
          <a:cs typeface="+mn-cs"/>
        </a:defRPr>
      </a:lvl5pPr>
      <a:lvl6pPr marL="4831461">
        <a:defRPr>
          <a:latin typeface="+mn-lt"/>
          <a:ea typeface="+mn-ea"/>
          <a:cs typeface="+mn-cs"/>
        </a:defRPr>
      </a:lvl6pPr>
      <a:lvl7pPr marL="5797753">
        <a:defRPr>
          <a:latin typeface="+mn-lt"/>
          <a:ea typeface="+mn-ea"/>
          <a:cs typeface="+mn-cs"/>
        </a:defRPr>
      </a:lvl7pPr>
      <a:lvl8pPr marL="6764045">
        <a:defRPr>
          <a:latin typeface="+mn-lt"/>
          <a:ea typeface="+mn-ea"/>
          <a:cs typeface="+mn-cs"/>
        </a:defRPr>
      </a:lvl8pPr>
      <a:lvl9pPr marL="7730338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8FCFE"/>
            </a:gs>
            <a:gs pos="90000">
              <a:srgbClr val="D4EBF4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67CD060-4C10-4E89-B98B-B079BC296D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414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9" name="object 9"/>
          <p:cNvSpPr/>
          <p:nvPr/>
        </p:nvSpPr>
        <p:spPr>
          <a:xfrm>
            <a:off x="9554901" y="438784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0" name="TextBox 9"/>
          <p:cNvSpPr txBox="1"/>
          <p:nvPr/>
        </p:nvSpPr>
        <p:spPr>
          <a:xfrm>
            <a:off x="696756" y="2655066"/>
            <a:ext cx="77303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осуществления контроля</a:t>
            </a:r>
          </a:p>
          <a:p>
            <a:r>
              <a:rPr lang="ru-RU" sz="28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финансово-бюджетной сфере</a:t>
            </a:r>
            <a:br>
              <a:rPr lang="ru-RU" sz="28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2021 год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83" y="6402659"/>
            <a:ext cx="4848492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91" dirty="0">
                <a:solidFill>
                  <a:schemeClr val="bg1">
                    <a:lumMod val="50000"/>
                  </a:schemeClr>
                </a:solidFill>
              </a:rPr>
              <a:t>www.kursk.roskazna.gov.ru</a:t>
            </a:r>
            <a:endParaRPr lang="ru-RU" sz="169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0" y="981111"/>
            <a:ext cx="5609869" cy="33082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8042"/>
          </a:p>
        </p:txBody>
      </p:sp>
      <p:grpSp>
        <p:nvGrpSpPr>
          <p:cNvPr id="3" name="Группа 2"/>
          <p:cNvGrpSpPr/>
          <p:nvPr/>
        </p:nvGrpSpPr>
        <p:grpSpPr>
          <a:xfrm>
            <a:off x="298241" y="91555"/>
            <a:ext cx="5721559" cy="760662"/>
            <a:chOff x="298241" y="91555"/>
            <a:chExt cx="5721559" cy="760662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48"/>
            <a:stretch/>
          </p:blipFill>
          <p:spPr>
            <a:xfrm>
              <a:off x="298241" y="91555"/>
              <a:ext cx="768560" cy="760662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C1A818E0-C93E-4FE3-ABB0-282D1AF01939}"/>
                </a:ext>
              </a:extLst>
            </p:cNvPr>
            <p:cNvSpPr txBox="1"/>
            <p:nvPr/>
          </p:nvSpPr>
          <p:spPr>
            <a:xfrm>
              <a:off x="990600" y="192816"/>
              <a:ext cx="502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solidFill>
                    <a:srgbClr val="11437F"/>
                  </a:solidFill>
                </a:rPr>
                <a:t>Управление Федерального казначейства</a:t>
              </a:r>
            </a:p>
            <a:p>
              <a:r>
                <a:rPr lang="ru-RU" sz="1600" dirty="0">
                  <a:solidFill>
                    <a:srgbClr val="11437F"/>
                  </a:solidFill>
                </a:rPr>
                <a:t>по Курской области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14087" y="104872"/>
            <a:ext cx="51742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Итоги осуществления контроля</a:t>
            </a:r>
          </a:p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финансово-бюджетной сфере</a:t>
            </a:r>
          </a:p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за 2021 год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155575" y="104872"/>
            <a:ext cx="5721559" cy="760662"/>
            <a:chOff x="298241" y="91555"/>
            <a:chExt cx="5721559" cy="760662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48"/>
            <a:stretch/>
          </p:blipFill>
          <p:spPr>
            <a:xfrm>
              <a:off x="298241" y="91555"/>
              <a:ext cx="768560" cy="76066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C1A818E0-C93E-4FE3-ABB0-282D1AF01939}"/>
                </a:ext>
              </a:extLst>
            </p:cNvPr>
            <p:cNvSpPr txBox="1"/>
            <p:nvPr/>
          </p:nvSpPr>
          <p:spPr>
            <a:xfrm>
              <a:off x="990600" y="192816"/>
              <a:ext cx="502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" pitchFamily="34" charset="0"/>
                  <a:cs typeface="Arial" pitchFamily="34" charset="0"/>
                </a:rPr>
                <a:t>Управление Федерального казначейства</a:t>
              </a:r>
            </a:p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" pitchFamily="34" charset="0"/>
                  <a:cs typeface="Arial" pitchFamily="34" charset="0"/>
                </a:rPr>
                <a:t>по Курской области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212545" y="926993"/>
            <a:ext cx="7543800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cap="small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Соотношение количества проведенных контрольных мероприятий</a:t>
            </a:r>
          </a:p>
        </p:txBody>
      </p:sp>
      <p:sp>
        <p:nvSpPr>
          <p:cNvPr id="21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74305" y="6244176"/>
            <a:ext cx="2743200" cy="365125"/>
          </a:xfrm>
        </p:spPr>
        <p:txBody>
          <a:bodyPr/>
          <a:lstStyle/>
          <a:p>
            <a:fld id="{ECC982A3-FC43-4086-96C8-A0C1E818AABB}" type="slidenum">
              <a:rPr lang="ru-RU" altLang="ru-RU" smtClean="0"/>
              <a:pPr/>
              <a:t>2</a:t>
            </a:fld>
            <a:endParaRPr lang="ru-RU" altLang="ru-RU" dirty="0"/>
          </a:p>
        </p:txBody>
      </p:sp>
      <p:sp>
        <p:nvSpPr>
          <p:cNvPr id="51" name="TextBox 11">
            <a:extLst>
              <a:ext uri="{FF2B5EF4-FFF2-40B4-BE49-F238E27FC236}">
                <a16:creationId xmlns:a16="http://schemas.microsoft.com/office/drawing/2014/main" xmlns="" id="{EE13C3D6-CF0A-440B-82E1-79F33C3F076E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001633" y="2728301"/>
            <a:ext cx="1308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text1</a:t>
            </a:r>
          </a:p>
        </p:txBody>
      </p:sp>
      <p:sp>
        <p:nvSpPr>
          <p:cNvPr id="53" name="AutoShape 3">
            <a:extLst>
              <a:ext uri="{FF2B5EF4-FFF2-40B4-BE49-F238E27FC236}">
                <a16:creationId xmlns:a16="http://schemas.microsoft.com/office/drawing/2014/main" xmlns="" id="{A6BA8F12-6443-4E1F-A816-E09C42DD3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929240"/>
            <a:ext cx="3352800" cy="192160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90000">
                <a:schemeClr val="accent1">
                  <a:lumMod val="50000"/>
                </a:schemeClr>
              </a:gs>
            </a:gsLst>
            <a:lin ang="2700000" scaled="1"/>
            <a:tileRect/>
          </a:gradFill>
          <a:ln w="25400">
            <a:noFill/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  <a:scene3d>
            <a:camera prst="isometricOffAxis1Top">
              <a:rot lat="17699970" lon="0" rev="0"/>
            </a:camera>
            <a:lightRig rig="flat" dir="t"/>
          </a:scene3d>
          <a:sp3d extrusionH="304800" contourW="19050">
            <a:bevelT w="101600" prst="convex"/>
            <a:bevelB w="0" h="38100"/>
            <a:extrusionClr>
              <a:schemeClr val="accent1">
                <a:lumMod val="50000"/>
              </a:schemeClr>
            </a:extrusionClr>
            <a:contourClr>
              <a:schemeClr val="bg1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3d/>
          </a:bodyPr>
          <a:lstStyle/>
          <a:p>
            <a:pPr algn="ctr" eaLnBrk="0" fontAlgn="ctr" hangingPunct="0">
              <a:buClr>
                <a:srgbClr val="FF0000"/>
              </a:buClr>
              <a:buSzPct val="70000"/>
              <a:defRPr/>
            </a:pPr>
            <a:endParaRPr lang="zh-CN" altLang="zh-CN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任意多边形 71">
            <a:extLst>
              <a:ext uri="{FF2B5EF4-FFF2-40B4-BE49-F238E27FC236}">
                <a16:creationId xmlns:a16="http://schemas.microsoft.com/office/drawing/2014/main" xmlns="" id="{175F1273-F3E2-4C91-8430-CE69731AF70E}"/>
              </a:ext>
            </a:extLst>
          </p:cNvPr>
          <p:cNvSpPr/>
          <p:nvPr/>
        </p:nvSpPr>
        <p:spPr>
          <a:xfrm>
            <a:off x="3168676" y="2090930"/>
            <a:ext cx="2708458" cy="1355626"/>
          </a:xfrm>
          <a:custGeom>
            <a:avLst/>
            <a:gdLst>
              <a:gd name="connsiteX0" fmla="*/ 2434281 w 2582562"/>
              <a:gd name="connsiteY0" fmla="*/ 0 h 1581665"/>
              <a:gd name="connsiteX1" fmla="*/ 0 w 2582562"/>
              <a:gd name="connsiteY1" fmla="*/ 1581665 h 1581665"/>
              <a:gd name="connsiteX2" fmla="*/ 1631092 w 2582562"/>
              <a:gd name="connsiteY2" fmla="*/ 1581665 h 1581665"/>
              <a:gd name="connsiteX3" fmla="*/ 2582562 w 2582562"/>
              <a:gd name="connsiteY3" fmla="*/ 24714 h 1581665"/>
              <a:gd name="connsiteX4" fmla="*/ 2434281 w 2582562"/>
              <a:gd name="connsiteY4" fmla="*/ 0 h 1581665"/>
              <a:gd name="connsiteX0" fmla="*/ 2434281 w 2582562"/>
              <a:gd name="connsiteY0" fmla="*/ 0 h 1581665"/>
              <a:gd name="connsiteX1" fmla="*/ 0 w 2582562"/>
              <a:gd name="connsiteY1" fmla="*/ 1581665 h 1581665"/>
              <a:gd name="connsiteX2" fmla="*/ 1631092 w 2582562"/>
              <a:gd name="connsiteY2" fmla="*/ 1581665 h 1581665"/>
              <a:gd name="connsiteX3" fmla="*/ 2582562 w 2582562"/>
              <a:gd name="connsiteY3" fmla="*/ 24714 h 1581665"/>
              <a:gd name="connsiteX4" fmla="*/ 2434281 w 2582562"/>
              <a:gd name="connsiteY4" fmla="*/ 0 h 1581665"/>
              <a:gd name="connsiteX0" fmla="*/ 2434249 w 2582562"/>
              <a:gd name="connsiteY0" fmla="*/ 0 h 1581689"/>
              <a:gd name="connsiteX1" fmla="*/ 0 w 2582562"/>
              <a:gd name="connsiteY1" fmla="*/ 1581689 h 1581689"/>
              <a:gd name="connsiteX2" fmla="*/ 1631092 w 2582562"/>
              <a:gd name="connsiteY2" fmla="*/ 1581689 h 1581689"/>
              <a:gd name="connsiteX3" fmla="*/ 2582562 w 2582562"/>
              <a:gd name="connsiteY3" fmla="*/ 24738 h 1581689"/>
              <a:gd name="connsiteX4" fmla="*/ 2434249 w 2582562"/>
              <a:gd name="connsiteY4" fmla="*/ 0 h 1581689"/>
              <a:gd name="connsiteX0" fmla="*/ 2434249 w 2582562"/>
              <a:gd name="connsiteY0" fmla="*/ 3773 h 1585462"/>
              <a:gd name="connsiteX1" fmla="*/ 0 w 2582562"/>
              <a:gd name="connsiteY1" fmla="*/ 1585462 h 1585462"/>
              <a:gd name="connsiteX2" fmla="*/ 1631092 w 2582562"/>
              <a:gd name="connsiteY2" fmla="*/ 1585462 h 1585462"/>
              <a:gd name="connsiteX3" fmla="*/ 2582562 w 2582562"/>
              <a:gd name="connsiteY3" fmla="*/ 28511 h 1585462"/>
              <a:gd name="connsiteX4" fmla="*/ 2580503 w 2582562"/>
              <a:gd name="connsiteY4" fmla="*/ 0 h 1585462"/>
              <a:gd name="connsiteX5" fmla="*/ 2434249 w 2582562"/>
              <a:gd name="connsiteY5" fmla="*/ 3773 h 1585462"/>
              <a:gd name="connsiteX0" fmla="*/ 2434249 w 2582562"/>
              <a:gd name="connsiteY0" fmla="*/ 0 h 1581689"/>
              <a:gd name="connsiteX1" fmla="*/ 0 w 2582562"/>
              <a:gd name="connsiteY1" fmla="*/ 1581689 h 1581689"/>
              <a:gd name="connsiteX2" fmla="*/ 1631092 w 2582562"/>
              <a:gd name="connsiteY2" fmla="*/ 1581689 h 1581689"/>
              <a:gd name="connsiteX3" fmla="*/ 2582562 w 2582562"/>
              <a:gd name="connsiteY3" fmla="*/ 24738 h 1581689"/>
              <a:gd name="connsiteX4" fmla="*/ 2434249 w 2582562"/>
              <a:gd name="connsiteY4" fmla="*/ 0 h 1581689"/>
              <a:gd name="connsiteX0" fmla="*/ 2434249 w 2817512"/>
              <a:gd name="connsiteY0" fmla="*/ 0 h 1581689"/>
              <a:gd name="connsiteX1" fmla="*/ 0 w 2817512"/>
              <a:gd name="connsiteY1" fmla="*/ 1581689 h 1581689"/>
              <a:gd name="connsiteX2" fmla="*/ 1631092 w 2817512"/>
              <a:gd name="connsiteY2" fmla="*/ 1581689 h 1581689"/>
              <a:gd name="connsiteX3" fmla="*/ 2817512 w 2817512"/>
              <a:gd name="connsiteY3" fmla="*/ 24738 h 1581689"/>
              <a:gd name="connsiteX4" fmla="*/ 2434249 w 2817512"/>
              <a:gd name="connsiteY4" fmla="*/ 0 h 1581689"/>
              <a:gd name="connsiteX0" fmla="*/ 2434249 w 2817512"/>
              <a:gd name="connsiteY0" fmla="*/ 16537 h 1556951"/>
              <a:gd name="connsiteX1" fmla="*/ 0 w 2817512"/>
              <a:gd name="connsiteY1" fmla="*/ 1556951 h 1556951"/>
              <a:gd name="connsiteX2" fmla="*/ 1631092 w 2817512"/>
              <a:gd name="connsiteY2" fmla="*/ 1556951 h 1556951"/>
              <a:gd name="connsiteX3" fmla="*/ 2817512 w 2817512"/>
              <a:gd name="connsiteY3" fmla="*/ 0 h 1556951"/>
              <a:gd name="connsiteX4" fmla="*/ 2434249 w 2817512"/>
              <a:gd name="connsiteY4" fmla="*/ 16537 h 1556951"/>
              <a:gd name="connsiteX0" fmla="*/ 2434249 w 2817512"/>
              <a:gd name="connsiteY0" fmla="*/ 0 h 1540414"/>
              <a:gd name="connsiteX1" fmla="*/ 0 w 2817512"/>
              <a:gd name="connsiteY1" fmla="*/ 1540414 h 1540414"/>
              <a:gd name="connsiteX2" fmla="*/ 1631092 w 2817512"/>
              <a:gd name="connsiteY2" fmla="*/ 1540414 h 1540414"/>
              <a:gd name="connsiteX3" fmla="*/ 2817512 w 2817512"/>
              <a:gd name="connsiteY3" fmla="*/ 24738 h 1540414"/>
              <a:gd name="connsiteX4" fmla="*/ 2434249 w 2817512"/>
              <a:gd name="connsiteY4" fmla="*/ 0 h 1540414"/>
              <a:gd name="connsiteX0" fmla="*/ 2434249 w 2817512"/>
              <a:gd name="connsiteY0" fmla="*/ 0 h 1540414"/>
              <a:gd name="connsiteX1" fmla="*/ 0 w 2817512"/>
              <a:gd name="connsiteY1" fmla="*/ 1540414 h 1540414"/>
              <a:gd name="connsiteX2" fmla="*/ 1631092 w 2817512"/>
              <a:gd name="connsiteY2" fmla="*/ 1540414 h 1540414"/>
              <a:gd name="connsiteX3" fmla="*/ 2817512 w 2817512"/>
              <a:gd name="connsiteY3" fmla="*/ 24738 h 1540414"/>
              <a:gd name="connsiteX4" fmla="*/ 2434249 w 2817512"/>
              <a:gd name="connsiteY4" fmla="*/ 0 h 1540414"/>
              <a:gd name="connsiteX0" fmla="*/ 2434249 w 2817512"/>
              <a:gd name="connsiteY0" fmla="*/ 13362 h 1515676"/>
              <a:gd name="connsiteX1" fmla="*/ 0 w 2817512"/>
              <a:gd name="connsiteY1" fmla="*/ 1515676 h 1515676"/>
              <a:gd name="connsiteX2" fmla="*/ 1631092 w 2817512"/>
              <a:gd name="connsiteY2" fmla="*/ 1515676 h 1515676"/>
              <a:gd name="connsiteX3" fmla="*/ 2817512 w 2817512"/>
              <a:gd name="connsiteY3" fmla="*/ 0 h 1515676"/>
              <a:gd name="connsiteX4" fmla="*/ 2434249 w 2817512"/>
              <a:gd name="connsiteY4" fmla="*/ 13362 h 1515676"/>
              <a:gd name="connsiteX0" fmla="*/ 2434249 w 2603166"/>
              <a:gd name="connsiteY0" fmla="*/ 13386 h 1515700"/>
              <a:gd name="connsiteX1" fmla="*/ 0 w 2603166"/>
              <a:gd name="connsiteY1" fmla="*/ 1515700 h 1515700"/>
              <a:gd name="connsiteX2" fmla="*/ 1631092 w 2603166"/>
              <a:gd name="connsiteY2" fmla="*/ 1515700 h 1515700"/>
              <a:gd name="connsiteX3" fmla="*/ 2603166 w 2603166"/>
              <a:gd name="connsiteY3" fmla="*/ 0 h 1515700"/>
              <a:gd name="connsiteX4" fmla="*/ 2434249 w 2603166"/>
              <a:gd name="connsiteY4" fmla="*/ 13386 h 1515700"/>
              <a:gd name="connsiteX0" fmla="*/ 2434249 w 2898441"/>
              <a:gd name="connsiteY0" fmla="*/ 13386 h 1515700"/>
              <a:gd name="connsiteX1" fmla="*/ 0 w 2898441"/>
              <a:gd name="connsiteY1" fmla="*/ 1515700 h 1515700"/>
              <a:gd name="connsiteX2" fmla="*/ 1631092 w 2898441"/>
              <a:gd name="connsiteY2" fmla="*/ 1515700 h 1515700"/>
              <a:gd name="connsiteX3" fmla="*/ 2898441 w 2898441"/>
              <a:gd name="connsiteY3" fmla="*/ 0 h 1515700"/>
              <a:gd name="connsiteX4" fmla="*/ 2434249 w 2898441"/>
              <a:gd name="connsiteY4" fmla="*/ 13386 h 1515700"/>
              <a:gd name="connsiteX0" fmla="*/ 2748574 w 2898441"/>
              <a:gd name="connsiteY0" fmla="*/ 13387 h 1515700"/>
              <a:gd name="connsiteX1" fmla="*/ 0 w 2898441"/>
              <a:gd name="connsiteY1" fmla="*/ 1515700 h 1515700"/>
              <a:gd name="connsiteX2" fmla="*/ 1631092 w 2898441"/>
              <a:gd name="connsiteY2" fmla="*/ 1515700 h 1515700"/>
              <a:gd name="connsiteX3" fmla="*/ 2898441 w 2898441"/>
              <a:gd name="connsiteY3" fmla="*/ 0 h 1515700"/>
              <a:gd name="connsiteX4" fmla="*/ 2748574 w 2898441"/>
              <a:gd name="connsiteY4" fmla="*/ 13387 h 1515700"/>
              <a:gd name="connsiteX0" fmla="*/ 2643799 w 2898441"/>
              <a:gd name="connsiteY0" fmla="*/ 13387 h 1515700"/>
              <a:gd name="connsiteX1" fmla="*/ 0 w 2898441"/>
              <a:gd name="connsiteY1" fmla="*/ 1515700 h 1515700"/>
              <a:gd name="connsiteX2" fmla="*/ 1631092 w 2898441"/>
              <a:gd name="connsiteY2" fmla="*/ 1515700 h 1515700"/>
              <a:gd name="connsiteX3" fmla="*/ 2898441 w 2898441"/>
              <a:gd name="connsiteY3" fmla="*/ 0 h 1515700"/>
              <a:gd name="connsiteX4" fmla="*/ 2643799 w 2898441"/>
              <a:gd name="connsiteY4" fmla="*/ 13387 h 1515700"/>
              <a:gd name="connsiteX0" fmla="*/ 2180336 w 2898441"/>
              <a:gd name="connsiteY0" fmla="*/ 13387 h 1515700"/>
              <a:gd name="connsiteX1" fmla="*/ 0 w 2898441"/>
              <a:gd name="connsiteY1" fmla="*/ 1515700 h 1515700"/>
              <a:gd name="connsiteX2" fmla="*/ 1631092 w 2898441"/>
              <a:gd name="connsiteY2" fmla="*/ 1515700 h 1515700"/>
              <a:gd name="connsiteX3" fmla="*/ 2898441 w 2898441"/>
              <a:gd name="connsiteY3" fmla="*/ 0 h 1515700"/>
              <a:gd name="connsiteX4" fmla="*/ 2180336 w 2898441"/>
              <a:gd name="connsiteY4" fmla="*/ 13387 h 1515700"/>
              <a:gd name="connsiteX0" fmla="*/ 2180336 w 2647920"/>
              <a:gd name="connsiteY0" fmla="*/ 13387 h 1515700"/>
              <a:gd name="connsiteX1" fmla="*/ 0 w 2647920"/>
              <a:gd name="connsiteY1" fmla="*/ 1515700 h 1515700"/>
              <a:gd name="connsiteX2" fmla="*/ 1631092 w 2647920"/>
              <a:gd name="connsiteY2" fmla="*/ 1515700 h 1515700"/>
              <a:gd name="connsiteX3" fmla="*/ 2647920 w 2647920"/>
              <a:gd name="connsiteY3" fmla="*/ 0 h 1515700"/>
              <a:gd name="connsiteX4" fmla="*/ 2180336 w 2647920"/>
              <a:gd name="connsiteY4" fmla="*/ 13387 h 1515700"/>
              <a:gd name="connsiteX0" fmla="*/ 2180336 w 2647920"/>
              <a:gd name="connsiteY0" fmla="*/ 13387 h 1515700"/>
              <a:gd name="connsiteX1" fmla="*/ 0 w 2647920"/>
              <a:gd name="connsiteY1" fmla="*/ 1515700 h 1515700"/>
              <a:gd name="connsiteX2" fmla="*/ 1631092 w 2647920"/>
              <a:gd name="connsiteY2" fmla="*/ 1515700 h 1515700"/>
              <a:gd name="connsiteX3" fmla="*/ 2647920 w 2647920"/>
              <a:gd name="connsiteY3" fmla="*/ 0 h 1515700"/>
              <a:gd name="connsiteX4" fmla="*/ 2180336 w 2647920"/>
              <a:gd name="connsiteY4" fmla="*/ 13387 h 1515700"/>
              <a:gd name="connsiteX0" fmla="*/ 2180336 w 2790764"/>
              <a:gd name="connsiteY0" fmla="*/ 13410 h 1515723"/>
              <a:gd name="connsiteX1" fmla="*/ 0 w 2790764"/>
              <a:gd name="connsiteY1" fmla="*/ 1515723 h 1515723"/>
              <a:gd name="connsiteX2" fmla="*/ 1631092 w 2790764"/>
              <a:gd name="connsiteY2" fmla="*/ 1515723 h 1515723"/>
              <a:gd name="connsiteX3" fmla="*/ 2790764 w 2790764"/>
              <a:gd name="connsiteY3" fmla="*/ 0 h 1515723"/>
              <a:gd name="connsiteX4" fmla="*/ 2180336 w 2790764"/>
              <a:gd name="connsiteY4" fmla="*/ 13410 h 1515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0764" h="1515723">
                <a:moveTo>
                  <a:pt x="2180336" y="13410"/>
                </a:moveTo>
                <a:lnTo>
                  <a:pt x="0" y="1515723"/>
                </a:lnTo>
                <a:lnTo>
                  <a:pt x="1631092" y="1515723"/>
                </a:lnTo>
                <a:lnTo>
                  <a:pt x="2790764" y="0"/>
                </a:lnTo>
                <a:lnTo>
                  <a:pt x="2180336" y="1341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19050"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perspectiveRelaxed" fov="2700000">
              <a:rot lat="19171680" lon="21531590" rev="21239993"/>
            </a:camera>
            <a:lightRig rig="glow" dir="t"/>
          </a:scene3d>
          <a:sp3d extrusionH="203200" contourW="19050">
            <a:bevelT w="146050" h="120650" prst="divot"/>
            <a:contourClr>
              <a:schemeClr val="bg1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3d/>
          </a:bodyPr>
          <a:lstStyle/>
          <a:p>
            <a:pPr algn="ctr" eaLnBrk="0" fontAlgn="ctr" hangingPunct="0">
              <a:lnSpc>
                <a:spcPct val="140000"/>
              </a:lnSpc>
              <a:buClr>
                <a:srgbClr val="FF0000"/>
              </a:buClr>
              <a:buSzPct val="70000"/>
              <a:defRPr/>
            </a:pP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任意多边形 72">
            <a:extLst>
              <a:ext uri="{FF2B5EF4-FFF2-40B4-BE49-F238E27FC236}">
                <a16:creationId xmlns:a16="http://schemas.microsoft.com/office/drawing/2014/main" xmlns="" id="{9D48334A-C6EC-49C7-8565-973869CD6D1D}"/>
              </a:ext>
            </a:extLst>
          </p:cNvPr>
          <p:cNvSpPr/>
          <p:nvPr/>
        </p:nvSpPr>
        <p:spPr>
          <a:xfrm flipH="1">
            <a:off x="5984445" y="2125818"/>
            <a:ext cx="2708083" cy="1355626"/>
          </a:xfrm>
          <a:custGeom>
            <a:avLst/>
            <a:gdLst>
              <a:gd name="connsiteX0" fmla="*/ 2434281 w 2582562"/>
              <a:gd name="connsiteY0" fmla="*/ 0 h 1581665"/>
              <a:gd name="connsiteX1" fmla="*/ 0 w 2582562"/>
              <a:gd name="connsiteY1" fmla="*/ 1581665 h 1581665"/>
              <a:gd name="connsiteX2" fmla="*/ 1631092 w 2582562"/>
              <a:gd name="connsiteY2" fmla="*/ 1581665 h 1581665"/>
              <a:gd name="connsiteX3" fmla="*/ 2582562 w 2582562"/>
              <a:gd name="connsiteY3" fmla="*/ 24714 h 1581665"/>
              <a:gd name="connsiteX4" fmla="*/ 2434281 w 2582562"/>
              <a:gd name="connsiteY4" fmla="*/ 0 h 1581665"/>
              <a:gd name="connsiteX0" fmla="*/ 2434281 w 2582562"/>
              <a:gd name="connsiteY0" fmla="*/ 0 h 1581665"/>
              <a:gd name="connsiteX1" fmla="*/ 0 w 2582562"/>
              <a:gd name="connsiteY1" fmla="*/ 1581665 h 1581665"/>
              <a:gd name="connsiteX2" fmla="*/ 1631092 w 2582562"/>
              <a:gd name="connsiteY2" fmla="*/ 1581665 h 1581665"/>
              <a:gd name="connsiteX3" fmla="*/ 2582562 w 2582562"/>
              <a:gd name="connsiteY3" fmla="*/ 24714 h 1581665"/>
              <a:gd name="connsiteX4" fmla="*/ 2434281 w 2582562"/>
              <a:gd name="connsiteY4" fmla="*/ 0 h 1581665"/>
              <a:gd name="connsiteX0" fmla="*/ 2434249 w 2582562"/>
              <a:gd name="connsiteY0" fmla="*/ 0 h 1581689"/>
              <a:gd name="connsiteX1" fmla="*/ 0 w 2582562"/>
              <a:gd name="connsiteY1" fmla="*/ 1581689 h 1581689"/>
              <a:gd name="connsiteX2" fmla="*/ 1631092 w 2582562"/>
              <a:gd name="connsiteY2" fmla="*/ 1581689 h 1581689"/>
              <a:gd name="connsiteX3" fmla="*/ 2582562 w 2582562"/>
              <a:gd name="connsiteY3" fmla="*/ 24738 h 1581689"/>
              <a:gd name="connsiteX4" fmla="*/ 2434249 w 2582562"/>
              <a:gd name="connsiteY4" fmla="*/ 0 h 1581689"/>
              <a:gd name="connsiteX0" fmla="*/ 2434249 w 2582562"/>
              <a:gd name="connsiteY0" fmla="*/ 3773 h 1585462"/>
              <a:gd name="connsiteX1" fmla="*/ 0 w 2582562"/>
              <a:gd name="connsiteY1" fmla="*/ 1585462 h 1585462"/>
              <a:gd name="connsiteX2" fmla="*/ 1631092 w 2582562"/>
              <a:gd name="connsiteY2" fmla="*/ 1585462 h 1585462"/>
              <a:gd name="connsiteX3" fmla="*/ 2582562 w 2582562"/>
              <a:gd name="connsiteY3" fmla="*/ 28511 h 1585462"/>
              <a:gd name="connsiteX4" fmla="*/ 2580503 w 2582562"/>
              <a:gd name="connsiteY4" fmla="*/ 0 h 1585462"/>
              <a:gd name="connsiteX5" fmla="*/ 2434249 w 2582562"/>
              <a:gd name="connsiteY5" fmla="*/ 3773 h 1585462"/>
              <a:gd name="connsiteX0" fmla="*/ 2434249 w 2582562"/>
              <a:gd name="connsiteY0" fmla="*/ 0 h 1581689"/>
              <a:gd name="connsiteX1" fmla="*/ 0 w 2582562"/>
              <a:gd name="connsiteY1" fmla="*/ 1581689 h 1581689"/>
              <a:gd name="connsiteX2" fmla="*/ 1631092 w 2582562"/>
              <a:gd name="connsiteY2" fmla="*/ 1581689 h 1581689"/>
              <a:gd name="connsiteX3" fmla="*/ 2582562 w 2582562"/>
              <a:gd name="connsiteY3" fmla="*/ 24738 h 1581689"/>
              <a:gd name="connsiteX4" fmla="*/ 2434249 w 2582562"/>
              <a:gd name="connsiteY4" fmla="*/ 0 h 1581689"/>
              <a:gd name="connsiteX0" fmla="*/ 2434249 w 2817512"/>
              <a:gd name="connsiteY0" fmla="*/ 0 h 1581689"/>
              <a:gd name="connsiteX1" fmla="*/ 0 w 2817512"/>
              <a:gd name="connsiteY1" fmla="*/ 1581689 h 1581689"/>
              <a:gd name="connsiteX2" fmla="*/ 1631092 w 2817512"/>
              <a:gd name="connsiteY2" fmla="*/ 1581689 h 1581689"/>
              <a:gd name="connsiteX3" fmla="*/ 2817512 w 2817512"/>
              <a:gd name="connsiteY3" fmla="*/ 24738 h 1581689"/>
              <a:gd name="connsiteX4" fmla="*/ 2434249 w 2817512"/>
              <a:gd name="connsiteY4" fmla="*/ 0 h 1581689"/>
              <a:gd name="connsiteX0" fmla="*/ 2434249 w 2817512"/>
              <a:gd name="connsiteY0" fmla="*/ 16537 h 1556951"/>
              <a:gd name="connsiteX1" fmla="*/ 0 w 2817512"/>
              <a:gd name="connsiteY1" fmla="*/ 1556951 h 1556951"/>
              <a:gd name="connsiteX2" fmla="*/ 1631092 w 2817512"/>
              <a:gd name="connsiteY2" fmla="*/ 1556951 h 1556951"/>
              <a:gd name="connsiteX3" fmla="*/ 2817512 w 2817512"/>
              <a:gd name="connsiteY3" fmla="*/ 0 h 1556951"/>
              <a:gd name="connsiteX4" fmla="*/ 2434249 w 2817512"/>
              <a:gd name="connsiteY4" fmla="*/ 16537 h 1556951"/>
              <a:gd name="connsiteX0" fmla="*/ 2434249 w 2817512"/>
              <a:gd name="connsiteY0" fmla="*/ 0 h 1540414"/>
              <a:gd name="connsiteX1" fmla="*/ 0 w 2817512"/>
              <a:gd name="connsiteY1" fmla="*/ 1540414 h 1540414"/>
              <a:gd name="connsiteX2" fmla="*/ 1631092 w 2817512"/>
              <a:gd name="connsiteY2" fmla="*/ 1540414 h 1540414"/>
              <a:gd name="connsiteX3" fmla="*/ 2817512 w 2817512"/>
              <a:gd name="connsiteY3" fmla="*/ 24738 h 1540414"/>
              <a:gd name="connsiteX4" fmla="*/ 2434249 w 2817512"/>
              <a:gd name="connsiteY4" fmla="*/ 0 h 1540414"/>
              <a:gd name="connsiteX0" fmla="*/ 2434249 w 2817512"/>
              <a:gd name="connsiteY0" fmla="*/ 0 h 1540414"/>
              <a:gd name="connsiteX1" fmla="*/ 0 w 2817512"/>
              <a:gd name="connsiteY1" fmla="*/ 1540414 h 1540414"/>
              <a:gd name="connsiteX2" fmla="*/ 1631092 w 2817512"/>
              <a:gd name="connsiteY2" fmla="*/ 1540414 h 1540414"/>
              <a:gd name="connsiteX3" fmla="*/ 2817512 w 2817512"/>
              <a:gd name="connsiteY3" fmla="*/ 24738 h 1540414"/>
              <a:gd name="connsiteX4" fmla="*/ 2434249 w 2817512"/>
              <a:gd name="connsiteY4" fmla="*/ 0 h 1540414"/>
              <a:gd name="connsiteX0" fmla="*/ 2434249 w 2817512"/>
              <a:gd name="connsiteY0" fmla="*/ 13362 h 1515676"/>
              <a:gd name="connsiteX1" fmla="*/ 0 w 2817512"/>
              <a:gd name="connsiteY1" fmla="*/ 1515676 h 1515676"/>
              <a:gd name="connsiteX2" fmla="*/ 1631092 w 2817512"/>
              <a:gd name="connsiteY2" fmla="*/ 1515676 h 1515676"/>
              <a:gd name="connsiteX3" fmla="*/ 2817512 w 2817512"/>
              <a:gd name="connsiteY3" fmla="*/ 0 h 1515676"/>
              <a:gd name="connsiteX4" fmla="*/ 2434249 w 2817512"/>
              <a:gd name="connsiteY4" fmla="*/ 13362 h 1515676"/>
              <a:gd name="connsiteX0" fmla="*/ 2434249 w 2603166"/>
              <a:gd name="connsiteY0" fmla="*/ 13386 h 1515700"/>
              <a:gd name="connsiteX1" fmla="*/ 0 w 2603166"/>
              <a:gd name="connsiteY1" fmla="*/ 1515700 h 1515700"/>
              <a:gd name="connsiteX2" fmla="*/ 1631092 w 2603166"/>
              <a:gd name="connsiteY2" fmla="*/ 1515700 h 1515700"/>
              <a:gd name="connsiteX3" fmla="*/ 2603166 w 2603166"/>
              <a:gd name="connsiteY3" fmla="*/ 0 h 1515700"/>
              <a:gd name="connsiteX4" fmla="*/ 2434249 w 2603166"/>
              <a:gd name="connsiteY4" fmla="*/ 13386 h 1515700"/>
              <a:gd name="connsiteX0" fmla="*/ 2434249 w 2898441"/>
              <a:gd name="connsiteY0" fmla="*/ 13386 h 1515700"/>
              <a:gd name="connsiteX1" fmla="*/ 0 w 2898441"/>
              <a:gd name="connsiteY1" fmla="*/ 1515700 h 1515700"/>
              <a:gd name="connsiteX2" fmla="*/ 1631092 w 2898441"/>
              <a:gd name="connsiteY2" fmla="*/ 1515700 h 1515700"/>
              <a:gd name="connsiteX3" fmla="*/ 2898441 w 2898441"/>
              <a:gd name="connsiteY3" fmla="*/ 0 h 1515700"/>
              <a:gd name="connsiteX4" fmla="*/ 2434249 w 2898441"/>
              <a:gd name="connsiteY4" fmla="*/ 13386 h 1515700"/>
              <a:gd name="connsiteX0" fmla="*/ 2748574 w 2898441"/>
              <a:gd name="connsiteY0" fmla="*/ 13387 h 1515700"/>
              <a:gd name="connsiteX1" fmla="*/ 0 w 2898441"/>
              <a:gd name="connsiteY1" fmla="*/ 1515700 h 1515700"/>
              <a:gd name="connsiteX2" fmla="*/ 1631092 w 2898441"/>
              <a:gd name="connsiteY2" fmla="*/ 1515700 h 1515700"/>
              <a:gd name="connsiteX3" fmla="*/ 2898441 w 2898441"/>
              <a:gd name="connsiteY3" fmla="*/ 0 h 1515700"/>
              <a:gd name="connsiteX4" fmla="*/ 2748574 w 2898441"/>
              <a:gd name="connsiteY4" fmla="*/ 13387 h 1515700"/>
              <a:gd name="connsiteX0" fmla="*/ 2643799 w 2898441"/>
              <a:gd name="connsiteY0" fmla="*/ 13387 h 1515700"/>
              <a:gd name="connsiteX1" fmla="*/ 0 w 2898441"/>
              <a:gd name="connsiteY1" fmla="*/ 1515700 h 1515700"/>
              <a:gd name="connsiteX2" fmla="*/ 1631092 w 2898441"/>
              <a:gd name="connsiteY2" fmla="*/ 1515700 h 1515700"/>
              <a:gd name="connsiteX3" fmla="*/ 2898441 w 2898441"/>
              <a:gd name="connsiteY3" fmla="*/ 0 h 1515700"/>
              <a:gd name="connsiteX4" fmla="*/ 2643799 w 2898441"/>
              <a:gd name="connsiteY4" fmla="*/ 13387 h 1515700"/>
              <a:gd name="connsiteX0" fmla="*/ 2167810 w 2898441"/>
              <a:gd name="connsiteY0" fmla="*/ 13387 h 1515700"/>
              <a:gd name="connsiteX1" fmla="*/ 0 w 2898441"/>
              <a:gd name="connsiteY1" fmla="*/ 1515700 h 1515700"/>
              <a:gd name="connsiteX2" fmla="*/ 1631092 w 2898441"/>
              <a:gd name="connsiteY2" fmla="*/ 1515700 h 1515700"/>
              <a:gd name="connsiteX3" fmla="*/ 2898441 w 2898441"/>
              <a:gd name="connsiteY3" fmla="*/ 0 h 1515700"/>
              <a:gd name="connsiteX4" fmla="*/ 2167810 w 2898441"/>
              <a:gd name="connsiteY4" fmla="*/ 13387 h 1515700"/>
              <a:gd name="connsiteX0" fmla="*/ 2167810 w 2647920"/>
              <a:gd name="connsiteY0" fmla="*/ 13387 h 1515700"/>
              <a:gd name="connsiteX1" fmla="*/ 0 w 2647920"/>
              <a:gd name="connsiteY1" fmla="*/ 1515700 h 1515700"/>
              <a:gd name="connsiteX2" fmla="*/ 1631092 w 2647920"/>
              <a:gd name="connsiteY2" fmla="*/ 1515700 h 1515700"/>
              <a:gd name="connsiteX3" fmla="*/ 2647920 w 2647920"/>
              <a:gd name="connsiteY3" fmla="*/ 0 h 1515700"/>
              <a:gd name="connsiteX4" fmla="*/ 2167810 w 2647920"/>
              <a:gd name="connsiteY4" fmla="*/ 13387 h 1515700"/>
              <a:gd name="connsiteX0" fmla="*/ 2167810 w 2790378"/>
              <a:gd name="connsiteY0" fmla="*/ 13410 h 1515723"/>
              <a:gd name="connsiteX1" fmla="*/ 0 w 2790378"/>
              <a:gd name="connsiteY1" fmla="*/ 1515723 h 1515723"/>
              <a:gd name="connsiteX2" fmla="*/ 1631092 w 2790378"/>
              <a:gd name="connsiteY2" fmla="*/ 1515723 h 1515723"/>
              <a:gd name="connsiteX3" fmla="*/ 2790378 w 2790378"/>
              <a:gd name="connsiteY3" fmla="*/ 0 h 1515723"/>
              <a:gd name="connsiteX4" fmla="*/ 2167810 w 2790378"/>
              <a:gd name="connsiteY4" fmla="*/ 13410 h 1515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0378" h="1515723">
                <a:moveTo>
                  <a:pt x="2167810" y="13410"/>
                </a:moveTo>
                <a:lnTo>
                  <a:pt x="0" y="1515723"/>
                </a:lnTo>
                <a:lnTo>
                  <a:pt x="1631092" y="1515723"/>
                </a:lnTo>
                <a:lnTo>
                  <a:pt x="2790378" y="0"/>
                </a:lnTo>
                <a:lnTo>
                  <a:pt x="2167810" y="1341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19050"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perspectiveRelaxed" fov="2700000">
              <a:rot lat="19171680" lon="21531590" rev="360000"/>
            </a:camera>
            <a:lightRig rig="flat" dir="t"/>
          </a:scene3d>
          <a:sp3d extrusionH="203200" contourW="19050">
            <a:bevelT w="146050" h="120650" prst="divot"/>
            <a:contourClr>
              <a:schemeClr val="bg1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3d/>
          </a:bodyPr>
          <a:lstStyle/>
          <a:p>
            <a:pPr algn="ctr" eaLnBrk="0" fontAlgn="ctr" hangingPunct="0">
              <a:lnSpc>
                <a:spcPct val="140000"/>
              </a:lnSpc>
              <a:buClr>
                <a:srgbClr val="FF0000"/>
              </a:buClr>
              <a:buSzPct val="70000"/>
              <a:defRPr/>
            </a:pP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AutoShape 3">
            <a:extLst>
              <a:ext uri="{FF2B5EF4-FFF2-40B4-BE49-F238E27FC236}">
                <a16:creationId xmlns:a16="http://schemas.microsoft.com/office/drawing/2014/main" xmlns="" id="{67B8760D-CBBE-41F6-9482-CFD63FE04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5556" y="3418729"/>
            <a:ext cx="1921605" cy="1327655"/>
          </a:xfrm>
          <a:prstGeom prst="roundRect">
            <a:avLst>
              <a:gd name="adj" fmla="val 8998"/>
            </a:avLst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9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 w="25400">
            <a:noFill/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  <a:scene3d>
            <a:camera prst="isometricOffAxis1Top">
              <a:rot lat="780000" lon="20124108" rev="21599991"/>
            </a:camera>
            <a:lightRig rig="flat" dir="t"/>
          </a:scene3d>
          <a:sp3d extrusionH="304800" contourW="19050">
            <a:bevelT w="101600" prst="convex"/>
            <a:bevelB w="0" h="63500"/>
            <a:extrusionClr>
              <a:schemeClr val="accent2">
                <a:lumMod val="75000"/>
              </a:schemeClr>
            </a:extrusionClr>
            <a:contourClr>
              <a:schemeClr val="bg1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3d/>
          </a:bodyPr>
          <a:lstStyle/>
          <a:p>
            <a:pPr algn="ctr" eaLnBrk="0" fontAlgn="ctr" hangingPunct="0">
              <a:buClr>
                <a:srgbClr val="FF0000"/>
              </a:buClr>
              <a:buSzPct val="70000"/>
              <a:defRPr/>
            </a:pPr>
            <a:endParaRPr lang="zh-CN" altLang="zh-CN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AutoShape 3">
            <a:extLst>
              <a:ext uri="{FF2B5EF4-FFF2-40B4-BE49-F238E27FC236}">
                <a16:creationId xmlns:a16="http://schemas.microsoft.com/office/drawing/2014/main" xmlns="" id="{574BF214-7607-4046-9DCD-37F54BD0E7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2575" y="3349532"/>
            <a:ext cx="2084434" cy="1327655"/>
          </a:xfrm>
          <a:prstGeom prst="roundRect">
            <a:avLst>
              <a:gd name="adj" fmla="val 8998"/>
            </a:avLst>
          </a:prstGeom>
          <a:gradFill flip="none" rotWithShape="1">
            <a:gsLst>
              <a:gs pos="0">
                <a:srgbClr val="FFA7EE"/>
              </a:gs>
              <a:gs pos="90000">
                <a:srgbClr val="C6788E"/>
              </a:gs>
            </a:gsLst>
            <a:lin ang="8100000" scaled="1"/>
            <a:tileRect/>
          </a:gradFill>
          <a:ln w="19050">
            <a:noFill/>
            <a:prstDash val="solid"/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  <a:scene3d>
            <a:camera prst="isometricOffAxis1Top">
              <a:rot lat="780000" lon="1458702" rev="8192"/>
            </a:camera>
            <a:lightRig rig="flat" dir="t"/>
          </a:scene3d>
          <a:sp3d extrusionH="304800" contourW="19050">
            <a:bevelT w="101600" prst="convex"/>
            <a:bevelB w="0" h="63500"/>
            <a:extrusionClr>
              <a:srgbClr val="C16D85"/>
            </a:extrusionClr>
            <a:contourClr>
              <a:schemeClr val="bg1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3d/>
          </a:bodyPr>
          <a:lstStyle/>
          <a:p>
            <a:pPr algn="ctr" eaLnBrk="0" fontAlgn="ctr" hangingPunct="0">
              <a:buClr>
                <a:srgbClr val="FF0000"/>
              </a:buClr>
              <a:buSzPct val="70000"/>
              <a:defRPr/>
            </a:pPr>
            <a:endParaRPr lang="zh-CN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47963324-34D9-4640-9FC8-ACAC04227022}"/>
              </a:ext>
            </a:extLst>
          </p:cNvPr>
          <p:cNvSpPr txBox="1"/>
          <p:nvPr/>
        </p:nvSpPr>
        <p:spPr>
          <a:xfrm rot="325850">
            <a:off x="2793837" y="3381445"/>
            <a:ext cx="19704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altLang="zh-CN" sz="1800" b="1" dirty="0">
                <a:latin typeface="Arial Narrow" panose="020B0606020202030204" pitchFamily="34" charset="0"/>
                <a:ea typeface="微软雅黑"/>
                <a:cs typeface="Dubai" panose="020B0503030403030204" pitchFamily="34" charset="-78"/>
              </a:rPr>
              <a:t>45</a:t>
            </a:r>
            <a:endParaRPr lang="en-US" altLang="zh-CN" sz="1800" b="1" dirty="0">
              <a:latin typeface="Arial Narrow" panose="020B0606020202030204" pitchFamily="34" charset="0"/>
              <a:ea typeface="微软雅黑"/>
              <a:cs typeface="Dubai" panose="020B0503030403030204" pitchFamily="34" charset="-7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altLang="zh-CN" sz="1800" b="1" dirty="0">
                <a:latin typeface="Arial Narrow" panose="020B0606020202030204" pitchFamily="34" charset="0"/>
                <a:ea typeface="微软雅黑"/>
                <a:cs typeface="Dubai" panose="020B0503030403030204" pitchFamily="34" charset="-78"/>
              </a:rPr>
              <a:t>Плановых проверок, ревизий (63%)</a:t>
            </a:r>
            <a:endParaRPr lang="zh-CN" altLang="en-US" sz="1800" b="1" dirty="0">
              <a:latin typeface="Arial Narrow" panose="020B0606020202030204" pitchFamily="34" charset="0"/>
              <a:ea typeface="微软雅黑"/>
              <a:cs typeface="Dubai" panose="020B0503030403030204" pitchFamily="34" charset="-78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B3ABEA70-89D1-44A1-A85A-101A5ACFBEA6}"/>
              </a:ext>
            </a:extLst>
          </p:cNvPr>
          <p:cNvSpPr txBox="1"/>
          <p:nvPr/>
        </p:nvSpPr>
        <p:spPr>
          <a:xfrm rot="21232627">
            <a:off x="7092316" y="3485834"/>
            <a:ext cx="19216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altLang="zh-CN" sz="1800" b="1" dirty="0">
                <a:latin typeface="Arial Narrow" panose="020B0606020202030204" pitchFamily="34" charset="0"/>
                <a:ea typeface="微软雅黑"/>
                <a:cs typeface="Dubai" panose="020B0503030403030204" pitchFamily="34" charset="-78"/>
              </a:rPr>
              <a:t>26</a:t>
            </a:r>
            <a:endParaRPr lang="en-US" altLang="zh-CN" sz="1800" b="1" dirty="0">
              <a:latin typeface="Arial Narrow" panose="020B0606020202030204" pitchFamily="34" charset="0"/>
              <a:ea typeface="微软雅黑"/>
              <a:cs typeface="Dubai" panose="020B0503030403030204" pitchFamily="34" charset="-7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altLang="zh-CN" sz="1800" b="1" dirty="0">
                <a:latin typeface="Arial Narrow" panose="020B0606020202030204" pitchFamily="34" charset="0"/>
                <a:ea typeface="微软雅黑"/>
                <a:cs typeface="Dubai" panose="020B0503030403030204" pitchFamily="34" charset="-78"/>
              </a:rPr>
              <a:t>Внеплановых проверок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altLang="zh-CN" sz="1800" b="1" dirty="0">
                <a:latin typeface="Arial Narrow" panose="020B0606020202030204" pitchFamily="34" charset="0"/>
                <a:ea typeface="微软雅黑"/>
                <a:cs typeface="Dubai" panose="020B0503030403030204" pitchFamily="34" charset="-78"/>
              </a:rPr>
              <a:t>(37%)</a:t>
            </a:r>
            <a:endParaRPr lang="zh-CN" altLang="en-US" sz="1800" b="1" dirty="0">
              <a:latin typeface="Arial Narrow" panose="020B0606020202030204" pitchFamily="34" charset="0"/>
              <a:ea typeface="微软雅黑"/>
              <a:cs typeface="Dubai" panose="020B0503030403030204" pitchFamily="34" charset="-78"/>
            </a:endParaRPr>
          </a:p>
        </p:txBody>
      </p:sp>
      <p:sp>
        <p:nvSpPr>
          <p:cNvPr id="56" name="Rectangle 87">
            <a:extLst>
              <a:ext uri="{FF2B5EF4-FFF2-40B4-BE49-F238E27FC236}">
                <a16:creationId xmlns:a16="http://schemas.microsoft.com/office/drawing/2014/main" xmlns="" id="{DD663A46-7083-45E6-B8ED-B43006A5D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9568" y="1481999"/>
            <a:ext cx="296975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80808"/>
                </a:solidFill>
                <a:latin typeface="Arial Narrow" panose="020B0606020202030204" pitchFamily="34" charset="0"/>
                <a:cs typeface="Dubai" panose="020B0503030403030204" pitchFamily="34" charset="-78"/>
              </a:rPr>
              <a:t>Всего проведено </a:t>
            </a:r>
          </a:p>
          <a:p>
            <a:pPr algn="ctr"/>
            <a:r>
              <a:rPr lang="ru-RU" sz="1800" b="1" dirty="0">
                <a:solidFill>
                  <a:srgbClr val="080808"/>
                </a:solidFill>
                <a:latin typeface="Arial Narrow" panose="020B0606020202030204" pitchFamily="34" charset="0"/>
                <a:cs typeface="Dubai" panose="020B0503030403030204" pitchFamily="34" charset="-78"/>
              </a:rPr>
              <a:t>71 </a:t>
            </a:r>
            <a:r>
              <a:rPr lang="ru-RU" sz="1800" b="1" dirty="0" smtClean="0">
                <a:solidFill>
                  <a:srgbClr val="080808"/>
                </a:solidFill>
                <a:latin typeface="Arial Narrow" panose="020B0606020202030204" pitchFamily="34" charset="0"/>
                <a:cs typeface="Dubai" panose="020B0503030403030204" pitchFamily="34" charset="-78"/>
              </a:rPr>
              <a:t>контрольное мероприятие</a:t>
            </a:r>
            <a:endParaRPr lang="en-US" sz="1800" b="1" dirty="0">
              <a:solidFill>
                <a:srgbClr val="080808"/>
              </a:solidFill>
              <a:latin typeface="Arial Narrow" panose="020B0606020202030204" pitchFamily="34" charset="0"/>
              <a:cs typeface="Dubai" panose="020B0503030403030204" pitchFamily="34" charset="-78"/>
            </a:endParaRPr>
          </a:p>
        </p:txBody>
      </p:sp>
      <p:sp>
        <p:nvSpPr>
          <p:cNvPr id="17" name="文本框 71">
            <a:extLst>
              <a:ext uri="{FF2B5EF4-FFF2-40B4-BE49-F238E27FC236}">
                <a16:creationId xmlns:a16="http://schemas.microsoft.com/office/drawing/2014/main" xmlns="" id="{5FA72340-EE38-4699-9EF3-6DD6C2EE04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9133" y="5325344"/>
            <a:ext cx="90678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ru-RU" altLang="ru-RU" sz="1600" u="sng" dirty="0">
                <a:latin typeface="Arial Narrow" panose="020B0606020202030204" pitchFamily="34" charset="0"/>
                <a:cs typeface="Arial" pitchFamily="34" charset="0"/>
                <a:sym typeface="Calibri" panose="020F0502020204030204" pitchFamily="34" charset="0"/>
              </a:rPr>
              <a:t>Кроме того, проведено 11 контрольных мероприятий, в том числе: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Ø"/>
            </a:pPr>
            <a:r>
              <a:rPr lang="ru-RU" altLang="ru-RU" sz="1600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8 встречных проверок, из них 5 - в рамках проверок, проведенных УФК по Курской области и 3 - в рамках проверок, проведенных УФК, деятельность которых осуществляется на территории иного субъекта РФ;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Ø"/>
            </a:pPr>
            <a:r>
              <a:rPr lang="ru-RU" altLang="ru-RU" sz="1600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3 обследования, из них 2 - по поручению Федерального казначейства и 1 - в рамках проверки, проведенной УФК по Курской области</a:t>
            </a:r>
            <a:endParaRPr lang="en-US" altLang="ru-RU" sz="1600" dirty="0">
              <a:solidFill>
                <a:srgbClr val="000000"/>
              </a:solidFill>
              <a:latin typeface="Arial Narrow" panose="020B0606020202030204" pitchFamily="34" charset="0"/>
              <a:ea typeface="Microsoft YaHei" panose="020B0503020204020204" pitchFamily="34" charset="-122"/>
              <a:cs typeface="Arial" panose="020B0604020202020204" pitchFamily="34" charset="0"/>
              <a:sym typeface="Microsoft YaHei" panose="020B0503020204020204" pitchFamily="34" charset="-122"/>
            </a:endParaRPr>
          </a:p>
        </p:txBody>
      </p:sp>
      <p:sp>
        <p:nvSpPr>
          <p:cNvPr id="18" name="Скругленный прямоугольник 12">
            <a:extLst>
              <a:ext uri="{FF2B5EF4-FFF2-40B4-BE49-F238E27FC236}">
                <a16:creationId xmlns:a16="http://schemas.microsoft.com/office/drawing/2014/main" xmlns="" id="{D1B9ED8E-039F-4EB6-B960-2E125366B62E}"/>
              </a:ext>
            </a:extLst>
          </p:cNvPr>
          <p:cNvSpPr/>
          <p:nvPr/>
        </p:nvSpPr>
        <p:spPr>
          <a:xfrm>
            <a:off x="1376467" y="5300065"/>
            <a:ext cx="9439066" cy="1352370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effectLst>
            <a:glow rad="63500">
              <a:schemeClr val="accent1">
                <a:lumMod val="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474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14087" y="104872"/>
            <a:ext cx="51742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Итоги осуществления контроля</a:t>
            </a:r>
          </a:p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финансово-бюджетной сфере</a:t>
            </a:r>
          </a:p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за 2021 год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155575" y="104872"/>
            <a:ext cx="5721559" cy="760662"/>
            <a:chOff x="298241" y="91555"/>
            <a:chExt cx="5721559" cy="760662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48"/>
            <a:stretch/>
          </p:blipFill>
          <p:spPr>
            <a:xfrm>
              <a:off x="298241" y="91555"/>
              <a:ext cx="768560" cy="76066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C1A818E0-C93E-4FE3-ABB0-282D1AF01939}"/>
                </a:ext>
              </a:extLst>
            </p:cNvPr>
            <p:cNvSpPr txBox="1"/>
            <p:nvPr/>
          </p:nvSpPr>
          <p:spPr>
            <a:xfrm>
              <a:off x="990600" y="192816"/>
              <a:ext cx="502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 Narrow" panose="020B0606020202030204" pitchFamily="34" charset="0"/>
                  <a:cs typeface="Arial" pitchFamily="34" charset="0"/>
                </a:rPr>
                <a:t>Управление Федерального казначейства</a:t>
              </a:r>
            </a:p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 Narrow" panose="020B0606020202030204" pitchFamily="34" charset="0"/>
                  <a:cs typeface="Arial" pitchFamily="34" charset="0"/>
                </a:rPr>
                <a:t>по Курской области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033789" y="926993"/>
            <a:ext cx="7917878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cap="small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Количество </a:t>
            </a:r>
            <a:r>
              <a:rPr lang="ru-RU" sz="1600" b="1" cap="small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проведенных контрольных мероприятий (КМ) в разрезе полномочий</a:t>
            </a:r>
          </a:p>
        </p:txBody>
      </p:sp>
      <p:sp>
        <p:nvSpPr>
          <p:cNvPr id="21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976127" y="5945962"/>
            <a:ext cx="2743200" cy="365125"/>
          </a:xfrm>
        </p:spPr>
        <p:txBody>
          <a:bodyPr/>
          <a:lstStyle/>
          <a:p>
            <a:fld id="{ECC982A3-FC43-4086-96C8-A0C1E818AABB}" type="slidenum">
              <a:rPr lang="ru-RU" altLang="ru-RU" smtClean="0"/>
              <a:pPr/>
              <a:t>3</a:t>
            </a:fld>
            <a:endParaRPr lang="ru-RU" altLang="ru-RU" dirty="0"/>
          </a:p>
        </p:txBody>
      </p:sp>
      <p:sp>
        <p:nvSpPr>
          <p:cNvPr id="19" name="椭圆 51">
            <a:extLst>
              <a:ext uri="{FF2B5EF4-FFF2-40B4-BE49-F238E27FC236}">
                <a16:creationId xmlns:a16="http://schemas.microsoft.com/office/drawing/2014/main" xmlns="" id="{147167DE-B7BF-40B8-B4BE-B3632A267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7023" y="5411399"/>
            <a:ext cx="5146338" cy="909719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93000"/>
                  <a:lumOff val="7000"/>
                </a:sys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glow rad="127000">
              <a:srgbClr val="F79524">
                <a:alpha val="0"/>
              </a:srgbClr>
            </a:glow>
            <a:outerShdw dist="107763" dir="2700000" algn="ctr" rotWithShape="0">
              <a:srgbClr val="535455"/>
            </a:outerShdw>
            <a:softEdge rad="368300"/>
          </a:effectLst>
        </p:spPr>
        <p:txBody>
          <a:bodyPr wrap="none" lIns="92075" tIns="46038" rIns="92075" bIns="46038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宋体" pitchFamily="2" charset="-122"/>
            </a:endParaRPr>
          </a:p>
        </p:txBody>
      </p:sp>
      <p:sp>
        <p:nvSpPr>
          <p:cNvPr id="20" name="椭圆 52">
            <a:extLst>
              <a:ext uri="{FF2B5EF4-FFF2-40B4-BE49-F238E27FC236}">
                <a16:creationId xmlns:a16="http://schemas.microsoft.com/office/drawing/2014/main" xmlns="" id="{A2B98B22-5951-40E1-95A3-331C45DAFD2D}"/>
              </a:ext>
            </a:extLst>
          </p:cNvPr>
          <p:cNvSpPr/>
          <p:nvPr/>
        </p:nvSpPr>
        <p:spPr>
          <a:xfrm>
            <a:off x="4889059" y="2189037"/>
            <a:ext cx="3136712" cy="3136712"/>
          </a:xfrm>
          <a:prstGeom prst="ellipse">
            <a:avLst/>
          </a:prstGeom>
          <a:gradFill flip="none" rotWithShape="1">
            <a:gsLst>
              <a:gs pos="0">
                <a:sysClr val="window" lastClr="FFFFFF">
                  <a:lumMod val="75000"/>
                </a:sysClr>
              </a:gs>
              <a:gs pos="100000">
                <a:sysClr val="window" lastClr="FFFFFF">
                  <a:lumMod val="95000"/>
                </a:sysClr>
              </a:gs>
            </a:gsLst>
            <a:lin ang="162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grpSp>
        <p:nvGrpSpPr>
          <p:cNvPr id="23" name="组合 54">
            <a:extLst>
              <a:ext uri="{FF2B5EF4-FFF2-40B4-BE49-F238E27FC236}">
                <a16:creationId xmlns:a16="http://schemas.microsoft.com/office/drawing/2014/main" xmlns="" id="{DA7276C1-9B30-4F8D-8FD9-5859C4C18C49}"/>
              </a:ext>
            </a:extLst>
          </p:cNvPr>
          <p:cNvGrpSpPr/>
          <p:nvPr/>
        </p:nvGrpSpPr>
        <p:grpSpPr>
          <a:xfrm rot="355591">
            <a:off x="5496272" y="1492760"/>
            <a:ext cx="1944914" cy="1819688"/>
            <a:chOff x="2697982" y="1091189"/>
            <a:chExt cx="2704090" cy="2529981"/>
          </a:xfrm>
        </p:grpSpPr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xmlns="" id="{878C9A30-0B93-4DB3-9102-1F098B2B52CA}"/>
                </a:ext>
              </a:extLst>
            </p:cNvPr>
            <p:cNvSpPr>
              <a:spLocks/>
            </p:cNvSpPr>
            <p:nvPr/>
          </p:nvSpPr>
          <p:spPr bwMode="auto">
            <a:xfrm rot="21103378">
              <a:off x="2717609" y="1463758"/>
              <a:ext cx="2684463" cy="2157412"/>
            </a:xfrm>
            <a:custGeom>
              <a:avLst/>
              <a:gdLst>
                <a:gd name="T0" fmla="*/ 0 w 106"/>
                <a:gd name="T1" fmla="*/ 39 h 85"/>
                <a:gd name="T2" fmla="*/ 46 w 106"/>
                <a:gd name="T3" fmla="*/ 85 h 85"/>
                <a:gd name="T4" fmla="*/ 106 w 106"/>
                <a:gd name="T5" fmla="*/ 43 h 85"/>
                <a:gd name="T6" fmla="*/ 0 w 106"/>
                <a:gd name="T7" fmla="*/ 3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85">
                  <a:moveTo>
                    <a:pt x="0" y="39"/>
                  </a:moveTo>
                  <a:cubicBezTo>
                    <a:pt x="0" y="39"/>
                    <a:pt x="6" y="80"/>
                    <a:pt x="46" y="85"/>
                  </a:cubicBezTo>
                  <a:cubicBezTo>
                    <a:pt x="46" y="85"/>
                    <a:pt x="53" y="38"/>
                    <a:pt x="106" y="43"/>
                  </a:cubicBezTo>
                  <a:cubicBezTo>
                    <a:pt x="106" y="43"/>
                    <a:pt x="58" y="0"/>
                    <a:pt x="0" y="39"/>
                  </a:cubicBezTo>
                  <a:close/>
                </a:path>
              </a:pathLst>
            </a:custGeom>
            <a:solidFill>
              <a:sysClr val="windowText" lastClr="000000">
                <a:alpha val="50000"/>
              </a:sysClr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xmlns="" id="{87D33C03-F5C7-430B-86A7-C0C51268E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3126" y="1846380"/>
              <a:ext cx="1511129" cy="1540453"/>
            </a:xfrm>
            <a:custGeom>
              <a:avLst/>
              <a:gdLst/>
              <a:ahLst/>
              <a:cxnLst/>
              <a:rect l="l" t="t" r="r" b="b"/>
              <a:pathLst>
                <a:path w="1511129" h="1540453">
                  <a:moveTo>
                    <a:pt x="100156" y="1"/>
                  </a:moveTo>
                  <a:cubicBezTo>
                    <a:pt x="539397" y="394"/>
                    <a:pt x="906426" y="142846"/>
                    <a:pt x="1155712" y="278485"/>
                  </a:cubicBezTo>
                  <a:lnTo>
                    <a:pt x="1141001" y="263774"/>
                  </a:lnTo>
                  <a:lnTo>
                    <a:pt x="1497718" y="329088"/>
                  </a:lnTo>
                  <a:lnTo>
                    <a:pt x="1497718" y="505189"/>
                  </a:lnTo>
                  <a:cubicBezTo>
                    <a:pt x="1506593" y="512534"/>
                    <a:pt x="1511120" y="516598"/>
                    <a:pt x="1511129" y="516606"/>
                  </a:cubicBezTo>
                  <a:cubicBezTo>
                    <a:pt x="320808" y="404062"/>
                    <a:pt x="46671" y="1329502"/>
                    <a:pt x="0" y="1540453"/>
                  </a:cubicBezTo>
                  <a:lnTo>
                    <a:pt x="0" y="2761"/>
                  </a:lnTo>
                  <a:cubicBezTo>
                    <a:pt x="33768" y="743"/>
                    <a:pt x="67166" y="-29"/>
                    <a:pt x="100156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BE1247"/>
                </a:gs>
                <a:gs pos="100000">
                  <a:srgbClr val="FA9496"/>
                </a:gs>
              </a:gsLst>
              <a:lin ang="10800000" scaled="1"/>
              <a:tileRect/>
            </a:gradFill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xmlns="" id="{838EDB51-C6EF-44DA-8BFC-667BA4E87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7982" y="1849140"/>
              <a:ext cx="1175144" cy="1579860"/>
            </a:xfrm>
            <a:custGeom>
              <a:avLst/>
              <a:gdLst/>
              <a:ahLst/>
              <a:cxnLst/>
              <a:rect l="l" t="t" r="r" b="b"/>
              <a:pathLst>
                <a:path w="1175144" h="1579860">
                  <a:moveTo>
                    <a:pt x="1175144" y="0"/>
                  </a:moveTo>
                  <a:lnTo>
                    <a:pt x="1175144" y="1537692"/>
                  </a:lnTo>
                  <a:cubicBezTo>
                    <a:pt x="1169036" y="1564580"/>
                    <a:pt x="1166766" y="1579860"/>
                    <a:pt x="1166766" y="1579860"/>
                  </a:cubicBezTo>
                  <a:cubicBezTo>
                    <a:pt x="153833" y="1452963"/>
                    <a:pt x="1832" y="412468"/>
                    <a:pt x="1810" y="412320"/>
                  </a:cubicBezTo>
                  <a:lnTo>
                    <a:pt x="3076" y="411524"/>
                  </a:lnTo>
                  <a:lnTo>
                    <a:pt x="0" y="411739"/>
                  </a:lnTo>
                  <a:lnTo>
                    <a:pt x="0" y="240917"/>
                  </a:lnTo>
                  <a:lnTo>
                    <a:pt x="296427" y="235893"/>
                  </a:lnTo>
                  <a:lnTo>
                    <a:pt x="293970" y="240808"/>
                  </a:lnTo>
                  <a:cubicBezTo>
                    <a:pt x="605988" y="82024"/>
                    <a:pt x="903139" y="12882"/>
                    <a:pt x="117514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16D85"/>
                </a:gs>
                <a:gs pos="100000">
                  <a:srgbClr val="FA9496"/>
                </a:gs>
              </a:gsLst>
              <a:lin ang="10800000" scaled="1"/>
              <a:tileRect/>
            </a:gradFill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xmlns="" id="{B3184248-DCC9-4F5F-B6A1-12E0C2E97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9792" y="1091189"/>
              <a:ext cx="2684463" cy="2157412"/>
            </a:xfrm>
            <a:custGeom>
              <a:avLst/>
              <a:gdLst>
                <a:gd name="T0" fmla="*/ 0 w 106"/>
                <a:gd name="T1" fmla="*/ 39 h 85"/>
                <a:gd name="T2" fmla="*/ 46 w 106"/>
                <a:gd name="T3" fmla="*/ 85 h 85"/>
                <a:gd name="T4" fmla="*/ 106 w 106"/>
                <a:gd name="T5" fmla="*/ 43 h 85"/>
                <a:gd name="T6" fmla="*/ 0 w 106"/>
                <a:gd name="T7" fmla="*/ 3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85">
                  <a:moveTo>
                    <a:pt x="0" y="39"/>
                  </a:moveTo>
                  <a:cubicBezTo>
                    <a:pt x="0" y="39"/>
                    <a:pt x="6" y="80"/>
                    <a:pt x="46" y="85"/>
                  </a:cubicBezTo>
                  <a:cubicBezTo>
                    <a:pt x="46" y="85"/>
                    <a:pt x="53" y="38"/>
                    <a:pt x="106" y="43"/>
                  </a:cubicBezTo>
                  <a:cubicBezTo>
                    <a:pt x="106" y="43"/>
                    <a:pt x="58" y="0"/>
                    <a:pt x="0" y="3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381A4"/>
                </a:gs>
                <a:gs pos="36000">
                  <a:srgbClr val="F87477"/>
                </a:gs>
                <a:gs pos="100000">
                  <a:srgbClr val="FCBABC"/>
                </a:gs>
              </a:gsLst>
              <a:lin ang="0" scaled="1"/>
              <a:tileRect/>
            </a:gradFill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30" name="组合 61">
            <a:extLst>
              <a:ext uri="{FF2B5EF4-FFF2-40B4-BE49-F238E27FC236}">
                <a16:creationId xmlns:a16="http://schemas.microsoft.com/office/drawing/2014/main" xmlns="" id="{D3949FB6-E4FE-47F1-BD7A-A428D1C086F9}"/>
              </a:ext>
            </a:extLst>
          </p:cNvPr>
          <p:cNvGrpSpPr/>
          <p:nvPr/>
        </p:nvGrpSpPr>
        <p:grpSpPr>
          <a:xfrm rot="16555591">
            <a:off x="4159822" y="2847101"/>
            <a:ext cx="1944914" cy="1819688"/>
            <a:chOff x="2697982" y="1091189"/>
            <a:chExt cx="2704090" cy="2529981"/>
          </a:xfrm>
        </p:grpSpPr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xmlns="" id="{B0079292-B2E6-41A5-92B7-283C22220C29}"/>
                </a:ext>
              </a:extLst>
            </p:cNvPr>
            <p:cNvSpPr>
              <a:spLocks/>
            </p:cNvSpPr>
            <p:nvPr/>
          </p:nvSpPr>
          <p:spPr bwMode="auto">
            <a:xfrm rot="21103378">
              <a:off x="2717609" y="1463758"/>
              <a:ext cx="2684463" cy="2157412"/>
            </a:xfrm>
            <a:custGeom>
              <a:avLst/>
              <a:gdLst>
                <a:gd name="T0" fmla="*/ 0 w 106"/>
                <a:gd name="T1" fmla="*/ 39 h 85"/>
                <a:gd name="T2" fmla="*/ 46 w 106"/>
                <a:gd name="T3" fmla="*/ 85 h 85"/>
                <a:gd name="T4" fmla="*/ 106 w 106"/>
                <a:gd name="T5" fmla="*/ 43 h 85"/>
                <a:gd name="T6" fmla="*/ 0 w 106"/>
                <a:gd name="T7" fmla="*/ 3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85">
                  <a:moveTo>
                    <a:pt x="0" y="39"/>
                  </a:moveTo>
                  <a:cubicBezTo>
                    <a:pt x="0" y="39"/>
                    <a:pt x="6" y="80"/>
                    <a:pt x="46" y="85"/>
                  </a:cubicBezTo>
                  <a:cubicBezTo>
                    <a:pt x="46" y="85"/>
                    <a:pt x="53" y="38"/>
                    <a:pt x="106" y="43"/>
                  </a:cubicBezTo>
                  <a:cubicBezTo>
                    <a:pt x="106" y="43"/>
                    <a:pt x="58" y="0"/>
                    <a:pt x="0" y="39"/>
                  </a:cubicBezTo>
                  <a:close/>
                </a:path>
              </a:pathLst>
            </a:custGeom>
            <a:solidFill>
              <a:sysClr val="windowText" lastClr="000000">
                <a:alpha val="50000"/>
              </a:sysClr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xmlns="" id="{D27DEB95-10C2-4975-90F7-94BCFEAE2E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3126" y="1846380"/>
              <a:ext cx="1511129" cy="1540453"/>
            </a:xfrm>
            <a:custGeom>
              <a:avLst/>
              <a:gdLst/>
              <a:ahLst/>
              <a:cxnLst/>
              <a:rect l="l" t="t" r="r" b="b"/>
              <a:pathLst>
                <a:path w="1511129" h="1540453">
                  <a:moveTo>
                    <a:pt x="100156" y="1"/>
                  </a:moveTo>
                  <a:cubicBezTo>
                    <a:pt x="539397" y="394"/>
                    <a:pt x="906426" y="142846"/>
                    <a:pt x="1155712" y="278485"/>
                  </a:cubicBezTo>
                  <a:lnTo>
                    <a:pt x="1141001" y="263774"/>
                  </a:lnTo>
                  <a:lnTo>
                    <a:pt x="1497718" y="329088"/>
                  </a:lnTo>
                  <a:lnTo>
                    <a:pt x="1497718" y="505189"/>
                  </a:lnTo>
                  <a:cubicBezTo>
                    <a:pt x="1506593" y="512534"/>
                    <a:pt x="1511120" y="516598"/>
                    <a:pt x="1511129" y="516606"/>
                  </a:cubicBezTo>
                  <a:cubicBezTo>
                    <a:pt x="320808" y="404062"/>
                    <a:pt x="46671" y="1329502"/>
                    <a:pt x="0" y="1540453"/>
                  </a:cubicBezTo>
                  <a:lnTo>
                    <a:pt x="0" y="2761"/>
                  </a:lnTo>
                  <a:cubicBezTo>
                    <a:pt x="33768" y="743"/>
                    <a:pt x="67166" y="-29"/>
                    <a:pt x="100156" y="1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ECE02"/>
                </a:gs>
                <a:gs pos="0">
                  <a:srgbClr val="FE905E"/>
                </a:gs>
              </a:gsLst>
              <a:lin ang="10800000" scaled="1"/>
              <a:tileRect/>
            </a:gradFill>
            <a:ln w="635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xmlns="" id="{070A20D7-BAE9-4700-8D86-1C323E931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7982" y="1849140"/>
              <a:ext cx="1175144" cy="1579860"/>
            </a:xfrm>
            <a:custGeom>
              <a:avLst/>
              <a:gdLst/>
              <a:ahLst/>
              <a:cxnLst/>
              <a:rect l="l" t="t" r="r" b="b"/>
              <a:pathLst>
                <a:path w="1175144" h="1579860">
                  <a:moveTo>
                    <a:pt x="1175144" y="0"/>
                  </a:moveTo>
                  <a:lnTo>
                    <a:pt x="1175144" y="1537692"/>
                  </a:lnTo>
                  <a:cubicBezTo>
                    <a:pt x="1169036" y="1564580"/>
                    <a:pt x="1166766" y="1579860"/>
                    <a:pt x="1166766" y="1579860"/>
                  </a:cubicBezTo>
                  <a:cubicBezTo>
                    <a:pt x="153833" y="1452963"/>
                    <a:pt x="1832" y="412468"/>
                    <a:pt x="1810" y="412320"/>
                  </a:cubicBezTo>
                  <a:lnTo>
                    <a:pt x="3076" y="411524"/>
                  </a:lnTo>
                  <a:lnTo>
                    <a:pt x="0" y="411739"/>
                  </a:lnTo>
                  <a:lnTo>
                    <a:pt x="0" y="240917"/>
                  </a:lnTo>
                  <a:lnTo>
                    <a:pt x="296427" y="235893"/>
                  </a:lnTo>
                  <a:lnTo>
                    <a:pt x="293970" y="240808"/>
                  </a:lnTo>
                  <a:cubicBezTo>
                    <a:pt x="605988" y="82024"/>
                    <a:pt x="903139" y="12882"/>
                    <a:pt x="1175144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ECE02"/>
                </a:gs>
                <a:gs pos="0">
                  <a:srgbClr val="FE905E"/>
                </a:gs>
              </a:gsLst>
              <a:lin ang="10800000" scaled="1"/>
              <a:tileRect/>
            </a:gradFill>
            <a:ln w="635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xmlns="" id="{28E6DA11-871F-4CCA-9B8A-3F262CA04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9792" y="1091189"/>
              <a:ext cx="2684463" cy="2157412"/>
            </a:xfrm>
            <a:custGeom>
              <a:avLst/>
              <a:gdLst>
                <a:gd name="T0" fmla="*/ 0 w 106"/>
                <a:gd name="T1" fmla="*/ 39 h 85"/>
                <a:gd name="T2" fmla="*/ 46 w 106"/>
                <a:gd name="T3" fmla="*/ 85 h 85"/>
                <a:gd name="T4" fmla="*/ 106 w 106"/>
                <a:gd name="T5" fmla="*/ 43 h 85"/>
                <a:gd name="T6" fmla="*/ 0 w 106"/>
                <a:gd name="T7" fmla="*/ 3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85">
                  <a:moveTo>
                    <a:pt x="0" y="39"/>
                  </a:moveTo>
                  <a:cubicBezTo>
                    <a:pt x="0" y="39"/>
                    <a:pt x="6" y="80"/>
                    <a:pt x="46" y="85"/>
                  </a:cubicBezTo>
                  <a:cubicBezTo>
                    <a:pt x="46" y="85"/>
                    <a:pt x="53" y="38"/>
                    <a:pt x="106" y="43"/>
                  </a:cubicBezTo>
                  <a:cubicBezTo>
                    <a:pt x="106" y="43"/>
                    <a:pt x="58" y="0"/>
                    <a:pt x="0" y="39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FF2BD"/>
                </a:gs>
                <a:gs pos="0">
                  <a:schemeClr val="accent2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635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39" name="组合 68">
            <a:extLst>
              <a:ext uri="{FF2B5EF4-FFF2-40B4-BE49-F238E27FC236}">
                <a16:creationId xmlns:a16="http://schemas.microsoft.com/office/drawing/2014/main" xmlns="" id="{0C797DE2-CCEF-4E64-AF0E-F83B3AFAB02D}"/>
              </a:ext>
            </a:extLst>
          </p:cNvPr>
          <p:cNvGrpSpPr/>
          <p:nvPr/>
        </p:nvGrpSpPr>
        <p:grpSpPr>
          <a:xfrm rot="11155591">
            <a:off x="5510422" y="4172703"/>
            <a:ext cx="1944914" cy="1819688"/>
            <a:chOff x="2697982" y="1091189"/>
            <a:chExt cx="2704090" cy="2529981"/>
          </a:xfrm>
        </p:grpSpPr>
        <p:sp>
          <p:nvSpPr>
            <p:cNvPr id="41" name="Freeform 6">
              <a:extLst>
                <a:ext uri="{FF2B5EF4-FFF2-40B4-BE49-F238E27FC236}">
                  <a16:creationId xmlns:a16="http://schemas.microsoft.com/office/drawing/2014/main" xmlns="" id="{B79B62CB-E068-42E4-B54C-05D6FA9FC281}"/>
                </a:ext>
              </a:extLst>
            </p:cNvPr>
            <p:cNvSpPr>
              <a:spLocks/>
            </p:cNvSpPr>
            <p:nvPr/>
          </p:nvSpPr>
          <p:spPr bwMode="auto">
            <a:xfrm rot="21103378">
              <a:off x="2717609" y="1463758"/>
              <a:ext cx="2684463" cy="2157412"/>
            </a:xfrm>
            <a:custGeom>
              <a:avLst/>
              <a:gdLst>
                <a:gd name="T0" fmla="*/ 0 w 106"/>
                <a:gd name="T1" fmla="*/ 39 h 85"/>
                <a:gd name="T2" fmla="*/ 46 w 106"/>
                <a:gd name="T3" fmla="*/ 85 h 85"/>
                <a:gd name="T4" fmla="*/ 106 w 106"/>
                <a:gd name="T5" fmla="*/ 43 h 85"/>
                <a:gd name="T6" fmla="*/ 0 w 106"/>
                <a:gd name="T7" fmla="*/ 3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85">
                  <a:moveTo>
                    <a:pt x="0" y="39"/>
                  </a:moveTo>
                  <a:cubicBezTo>
                    <a:pt x="0" y="39"/>
                    <a:pt x="6" y="80"/>
                    <a:pt x="46" y="85"/>
                  </a:cubicBezTo>
                  <a:cubicBezTo>
                    <a:pt x="46" y="85"/>
                    <a:pt x="53" y="38"/>
                    <a:pt x="106" y="43"/>
                  </a:cubicBezTo>
                  <a:cubicBezTo>
                    <a:pt x="106" y="43"/>
                    <a:pt x="58" y="0"/>
                    <a:pt x="0" y="39"/>
                  </a:cubicBezTo>
                  <a:close/>
                </a:path>
              </a:pathLst>
            </a:custGeom>
            <a:solidFill>
              <a:sysClr val="windowText" lastClr="000000">
                <a:alpha val="50000"/>
              </a:sysClr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xmlns="" id="{D1522C47-5869-4031-83D9-5BCEC50D81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3126" y="1846380"/>
              <a:ext cx="1511129" cy="1540453"/>
            </a:xfrm>
            <a:custGeom>
              <a:avLst/>
              <a:gdLst/>
              <a:ahLst/>
              <a:cxnLst/>
              <a:rect l="l" t="t" r="r" b="b"/>
              <a:pathLst>
                <a:path w="1511129" h="1540453">
                  <a:moveTo>
                    <a:pt x="100156" y="1"/>
                  </a:moveTo>
                  <a:cubicBezTo>
                    <a:pt x="539397" y="394"/>
                    <a:pt x="906426" y="142846"/>
                    <a:pt x="1155712" y="278485"/>
                  </a:cubicBezTo>
                  <a:lnTo>
                    <a:pt x="1141001" y="263774"/>
                  </a:lnTo>
                  <a:lnTo>
                    <a:pt x="1497718" y="329088"/>
                  </a:lnTo>
                  <a:lnTo>
                    <a:pt x="1497718" y="505189"/>
                  </a:lnTo>
                  <a:cubicBezTo>
                    <a:pt x="1506593" y="512534"/>
                    <a:pt x="1511120" y="516598"/>
                    <a:pt x="1511129" y="516606"/>
                  </a:cubicBezTo>
                  <a:cubicBezTo>
                    <a:pt x="320808" y="404062"/>
                    <a:pt x="46671" y="1329502"/>
                    <a:pt x="0" y="1540453"/>
                  </a:cubicBezTo>
                  <a:lnTo>
                    <a:pt x="0" y="2761"/>
                  </a:lnTo>
                  <a:cubicBezTo>
                    <a:pt x="33768" y="743"/>
                    <a:pt x="67166" y="-29"/>
                    <a:pt x="100156" y="1"/>
                  </a:cubicBezTo>
                  <a:close/>
                </a:path>
              </a:pathLst>
            </a:custGeom>
            <a:gradFill flip="none" rotWithShape="1">
              <a:gsLst>
                <a:gs pos="9000">
                  <a:srgbClr val="6CA644"/>
                </a:gs>
                <a:gs pos="67000">
                  <a:srgbClr val="8AD53F"/>
                </a:gs>
                <a:gs pos="100000">
                  <a:srgbClr val="BCEB6F"/>
                </a:gs>
              </a:gsLst>
              <a:lin ang="10800000" scaled="1"/>
              <a:tileRect/>
            </a:gradFill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xmlns="" id="{A0885C58-017D-4D12-BB16-459677962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7982" y="1849140"/>
              <a:ext cx="1175144" cy="1579860"/>
            </a:xfrm>
            <a:custGeom>
              <a:avLst/>
              <a:gdLst/>
              <a:ahLst/>
              <a:cxnLst/>
              <a:rect l="l" t="t" r="r" b="b"/>
              <a:pathLst>
                <a:path w="1175144" h="1579860">
                  <a:moveTo>
                    <a:pt x="1175144" y="0"/>
                  </a:moveTo>
                  <a:lnTo>
                    <a:pt x="1175144" y="1537692"/>
                  </a:lnTo>
                  <a:cubicBezTo>
                    <a:pt x="1169036" y="1564580"/>
                    <a:pt x="1166766" y="1579860"/>
                    <a:pt x="1166766" y="1579860"/>
                  </a:cubicBezTo>
                  <a:cubicBezTo>
                    <a:pt x="153833" y="1452963"/>
                    <a:pt x="1832" y="412468"/>
                    <a:pt x="1810" y="412320"/>
                  </a:cubicBezTo>
                  <a:lnTo>
                    <a:pt x="3076" y="411524"/>
                  </a:lnTo>
                  <a:lnTo>
                    <a:pt x="0" y="411739"/>
                  </a:lnTo>
                  <a:lnTo>
                    <a:pt x="0" y="240917"/>
                  </a:lnTo>
                  <a:lnTo>
                    <a:pt x="296427" y="235893"/>
                  </a:lnTo>
                  <a:lnTo>
                    <a:pt x="293970" y="240808"/>
                  </a:lnTo>
                  <a:cubicBezTo>
                    <a:pt x="605988" y="82024"/>
                    <a:pt x="903139" y="12882"/>
                    <a:pt x="1175144" y="0"/>
                  </a:cubicBezTo>
                  <a:close/>
                </a:path>
              </a:pathLst>
            </a:custGeom>
            <a:gradFill flip="none" rotWithShape="1">
              <a:gsLst>
                <a:gs pos="12000">
                  <a:srgbClr val="6CA644"/>
                </a:gs>
                <a:gs pos="67000">
                  <a:srgbClr val="8AD53F"/>
                </a:gs>
                <a:gs pos="100000">
                  <a:srgbClr val="BCEB6F"/>
                </a:gs>
              </a:gsLst>
              <a:lin ang="10800000" scaled="1"/>
              <a:tileRect/>
            </a:gradFill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4" name="Freeform 6">
              <a:extLst>
                <a:ext uri="{FF2B5EF4-FFF2-40B4-BE49-F238E27FC236}">
                  <a16:creationId xmlns:a16="http://schemas.microsoft.com/office/drawing/2014/main" xmlns="" id="{0EBB9E5F-19C1-4DE3-80C1-C1D652E693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9792" y="1091189"/>
              <a:ext cx="2684463" cy="2157412"/>
            </a:xfrm>
            <a:custGeom>
              <a:avLst/>
              <a:gdLst>
                <a:gd name="T0" fmla="*/ 0 w 106"/>
                <a:gd name="T1" fmla="*/ 39 h 85"/>
                <a:gd name="T2" fmla="*/ 46 w 106"/>
                <a:gd name="T3" fmla="*/ 85 h 85"/>
                <a:gd name="T4" fmla="*/ 106 w 106"/>
                <a:gd name="T5" fmla="*/ 43 h 85"/>
                <a:gd name="T6" fmla="*/ 0 w 106"/>
                <a:gd name="T7" fmla="*/ 3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85">
                  <a:moveTo>
                    <a:pt x="0" y="39"/>
                  </a:moveTo>
                  <a:cubicBezTo>
                    <a:pt x="0" y="39"/>
                    <a:pt x="6" y="80"/>
                    <a:pt x="46" y="85"/>
                  </a:cubicBezTo>
                  <a:cubicBezTo>
                    <a:pt x="46" y="85"/>
                    <a:pt x="53" y="38"/>
                    <a:pt x="106" y="43"/>
                  </a:cubicBezTo>
                  <a:cubicBezTo>
                    <a:pt x="106" y="43"/>
                    <a:pt x="58" y="0"/>
                    <a:pt x="0" y="39"/>
                  </a:cubicBezTo>
                  <a:close/>
                </a:path>
              </a:pathLst>
            </a:custGeom>
            <a:gradFill flip="none" rotWithShape="1">
              <a:gsLst>
                <a:gs pos="6000">
                  <a:srgbClr val="6CA644"/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0" scaled="1"/>
              <a:tileRect/>
            </a:gradFill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46" name="组合 75">
            <a:extLst>
              <a:ext uri="{FF2B5EF4-FFF2-40B4-BE49-F238E27FC236}">
                <a16:creationId xmlns:a16="http://schemas.microsoft.com/office/drawing/2014/main" xmlns="" id="{F91E6507-0E14-4126-87B9-F7C4B6A1F996}"/>
              </a:ext>
            </a:extLst>
          </p:cNvPr>
          <p:cNvGrpSpPr/>
          <p:nvPr/>
        </p:nvGrpSpPr>
        <p:grpSpPr>
          <a:xfrm rot="5755591">
            <a:off x="6804862" y="2838950"/>
            <a:ext cx="1944914" cy="1819688"/>
            <a:chOff x="2697982" y="1091189"/>
            <a:chExt cx="2704090" cy="2529981"/>
          </a:xfrm>
        </p:grpSpPr>
        <p:sp>
          <p:nvSpPr>
            <p:cNvPr id="48" name="Freeform 6">
              <a:extLst>
                <a:ext uri="{FF2B5EF4-FFF2-40B4-BE49-F238E27FC236}">
                  <a16:creationId xmlns:a16="http://schemas.microsoft.com/office/drawing/2014/main" xmlns="" id="{5007E477-2ECE-4D6C-BE05-7D6375CF9422}"/>
                </a:ext>
              </a:extLst>
            </p:cNvPr>
            <p:cNvSpPr>
              <a:spLocks/>
            </p:cNvSpPr>
            <p:nvPr/>
          </p:nvSpPr>
          <p:spPr bwMode="auto">
            <a:xfrm rot="21103378">
              <a:off x="2717609" y="1463758"/>
              <a:ext cx="2684463" cy="2157412"/>
            </a:xfrm>
            <a:custGeom>
              <a:avLst/>
              <a:gdLst>
                <a:gd name="T0" fmla="*/ 0 w 106"/>
                <a:gd name="T1" fmla="*/ 39 h 85"/>
                <a:gd name="T2" fmla="*/ 46 w 106"/>
                <a:gd name="T3" fmla="*/ 85 h 85"/>
                <a:gd name="T4" fmla="*/ 106 w 106"/>
                <a:gd name="T5" fmla="*/ 43 h 85"/>
                <a:gd name="T6" fmla="*/ 0 w 106"/>
                <a:gd name="T7" fmla="*/ 3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85">
                  <a:moveTo>
                    <a:pt x="0" y="39"/>
                  </a:moveTo>
                  <a:cubicBezTo>
                    <a:pt x="0" y="39"/>
                    <a:pt x="6" y="80"/>
                    <a:pt x="46" y="85"/>
                  </a:cubicBezTo>
                  <a:cubicBezTo>
                    <a:pt x="46" y="85"/>
                    <a:pt x="53" y="38"/>
                    <a:pt x="106" y="43"/>
                  </a:cubicBezTo>
                  <a:cubicBezTo>
                    <a:pt x="106" y="43"/>
                    <a:pt x="58" y="0"/>
                    <a:pt x="0" y="39"/>
                  </a:cubicBezTo>
                  <a:close/>
                </a:path>
              </a:pathLst>
            </a:custGeom>
            <a:solidFill>
              <a:sysClr val="windowText" lastClr="000000">
                <a:alpha val="50000"/>
              </a:sysClr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9" name="Freeform 6">
              <a:extLst>
                <a:ext uri="{FF2B5EF4-FFF2-40B4-BE49-F238E27FC236}">
                  <a16:creationId xmlns:a16="http://schemas.microsoft.com/office/drawing/2014/main" xmlns="" id="{AF1D4CDB-08CE-4431-832B-6D7059D0CB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3126" y="1846380"/>
              <a:ext cx="1511129" cy="1540453"/>
            </a:xfrm>
            <a:custGeom>
              <a:avLst/>
              <a:gdLst/>
              <a:ahLst/>
              <a:cxnLst/>
              <a:rect l="l" t="t" r="r" b="b"/>
              <a:pathLst>
                <a:path w="1511129" h="1540453">
                  <a:moveTo>
                    <a:pt x="100156" y="1"/>
                  </a:moveTo>
                  <a:cubicBezTo>
                    <a:pt x="539397" y="394"/>
                    <a:pt x="906426" y="142846"/>
                    <a:pt x="1155712" y="278485"/>
                  </a:cubicBezTo>
                  <a:lnTo>
                    <a:pt x="1141001" y="263774"/>
                  </a:lnTo>
                  <a:lnTo>
                    <a:pt x="1497718" y="329088"/>
                  </a:lnTo>
                  <a:lnTo>
                    <a:pt x="1497718" y="505189"/>
                  </a:lnTo>
                  <a:cubicBezTo>
                    <a:pt x="1506593" y="512534"/>
                    <a:pt x="1511120" y="516598"/>
                    <a:pt x="1511129" y="516606"/>
                  </a:cubicBezTo>
                  <a:cubicBezTo>
                    <a:pt x="320808" y="404062"/>
                    <a:pt x="46671" y="1329502"/>
                    <a:pt x="0" y="1540453"/>
                  </a:cubicBezTo>
                  <a:lnTo>
                    <a:pt x="0" y="2761"/>
                  </a:lnTo>
                  <a:cubicBezTo>
                    <a:pt x="33768" y="743"/>
                    <a:pt x="67166" y="-29"/>
                    <a:pt x="100156" y="1"/>
                  </a:cubicBezTo>
                  <a:close/>
                </a:path>
              </a:pathLst>
            </a:custGeom>
            <a:gradFill flip="none" rotWithShape="1">
              <a:gsLst>
                <a:gs pos="17000">
                  <a:srgbClr val="00B0F0">
                    <a:shade val="30000"/>
                    <a:satMod val="115000"/>
                  </a:srgb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1"/>
              <a:tileRect/>
            </a:gradFill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xmlns="" id="{2A515AA7-0AC0-4D52-A337-4662CC2BD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7982" y="1849140"/>
              <a:ext cx="1175144" cy="1579860"/>
            </a:xfrm>
            <a:custGeom>
              <a:avLst/>
              <a:gdLst/>
              <a:ahLst/>
              <a:cxnLst/>
              <a:rect l="l" t="t" r="r" b="b"/>
              <a:pathLst>
                <a:path w="1175144" h="1579860">
                  <a:moveTo>
                    <a:pt x="1175144" y="0"/>
                  </a:moveTo>
                  <a:lnTo>
                    <a:pt x="1175144" y="1537692"/>
                  </a:lnTo>
                  <a:cubicBezTo>
                    <a:pt x="1169036" y="1564580"/>
                    <a:pt x="1166766" y="1579860"/>
                    <a:pt x="1166766" y="1579860"/>
                  </a:cubicBezTo>
                  <a:cubicBezTo>
                    <a:pt x="153833" y="1452963"/>
                    <a:pt x="1832" y="412468"/>
                    <a:pt x="1810" y="412320"/>
                  </a:cubicBezTo>
                  <a:lnTo>
                    <a:pt x="3076" y="411524"/>
                  </a:lnTo>
                  <a:lnTo>
                    <a:pt x="0" y="411739"/>
                  </a:lnTo>
                  <a:lnTo>
                    <a:pt x="0" y="240917"/>
                  </a:lnTo>
                  <a:lnTo>
                    <a:pt x="296427" y="235893"/>
                  </a:lnTo>
                  <a:lnTo>
                    <a:pt x="293970" y="240808"/>
                  </a:lnTo>
                  <a:cubicBezTo>
                    <a:pt x="605988" y="82024"/>
                    <a:pt x="903139" y="12882"/>
                    <a:pt x="1175144" y="0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rgbClr val="00B0F0">
                    <a:shade val="30000"/>
                    <a:satMod val="115000"/>
                  </a:srgbClr>
                </a:gs>
                <a:gs pos="100000">
                  <a:srgbClr val="B9EBFF"/>
                </a:gs>
              </a:gsLst>
              <a:lin ang="10800000" scaled="1"/>
              <a:tileRect/>
            </a:gradFill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xmlns="" id="{8523F5BA-94C4-4CD1-9125-89308D0EB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9792" y="1091189"/>
              <a:ext cx="2684463" cy="2157412"/>
            </a:xfrm>
            <a:custGeom>
              <a:avLst/>
              <a:gdLst>
                <a:gd name="T0" fmla="*/ 0 w 106"/>
                <a:gd name="T1" fmla="*/ 39 h 85"/>
                <a:gd name="T2" fmla="*/ 46 w 106"/>
                <a:gd name="T3" fmla="*/ 85 h 85"/>
                <a:gd name="T4" fmla="*/ 106 w 106"/>
                <a:gd name="T5" fmla="*/ 43 h 85"/>
                <a:gd name="T6" fmla="*/ 0 w 106"/>
                <a:gd name="T7" fmla="*/ 3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85">
                  <a:moveTo>
                    <a:pt x="0" y="39"/>
                  </a:moveTo>
                  <a:cubicBezTo>
                    <a:pt x="0" y="39"/>
                    <a:pt x="6" y="80"/>
                    <a:pt x="46" y="85"/>
                  </a:cubicBezTo>
                  <a:cubicBezTo>
                    <a:pt x="46" y="85"/>
                    <a:pt x="53" y="38"/>
                    <a:pt x="106" y="43"/>
                  </a:cubicBezTo>
                  <a:cubicBezTo>
                    <a:pt x="106" y="43"/>
                    <a:pt x="58" y="0"/>
                    <a:pt x="0" y="39"/>
                  </a:cubicBezTo>
                  <a:close/>
                </a:path>
              </a:pathLst>
            </a:custGeom>
            <a:gradFill flip="none" rotWithShape="1">
              <a:gsLst>
                <a:gs pos="9000">
                  <a:srgbClr val="00B0F0">
                    <a:shade val="30000"/>
                    <a:satMod val="115000"/>
                  </a:srgbClr>
                </a:gs>
                <a:gs pos="45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0" scaled="1"/>
              <a:tileRect/>
            </a:gradFill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sp>
        <p:nvSpPr>
          <p:cNvPr id="55" name="任意多边形 81">
            <a:extLst>
              <a:ext uri="{FF2B5EF4-FFF2-40B4-BE49-F238E27FC236}">
                <a16:creationId xmlns:a16="http://schemas.microsoft.com/office/drawing/2014/main" xmlns="" id="{E42DCCCC-8C0A-4943-9A26-5FBEA81CA3AD}"/>
              </a:ext>
            </a:extLst>
          </p:cNvPr>
          <p:cNvSpPr/>
          <p:nvPr/>
        </p:nvSpPr>
        <p:spPr>
          <a:xfrm>
            <a:off x="6606417" y="1634737"/>
            <a:ext cx="2018983" cy="467946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25400" cap="flat" cmpd="sng" algn="ctr">
            <a:solidFill>
              <a:srgbClr val="BE1247"/>
            </a:solidFill>
            <a:prstDash val="sysDot"/>
            <a:headEnd type="oval"/>
            <a:tailEnd type="oval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58" name="任意多边形 82">
            <a:extLst>
              <a:ext uri="{FF2B5EF4-FFF2-40B4-BE49-F238E27FC236}">
                <a16:creationId xmlns:a16="http://schemas.microsoft.com/office/drawing/2014/main" xmlns="" id="{D3282E22-D1AC-405D-A655-77955E675116}"/>
              </a:ext>
            </a:extLst>
          </p:cNvPr>
          <p:cNvSpPr/>
          <p:nvPr/>
        </p:nvSpPr>
        <p:spPr>
          <a:xfrm flipH="1">
            <a:off x="3436172" y="2723642"/>
            <a:ext cx="1462398" cy="977210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25400" cap="flat" cmpd="sng" algn="ctr">
            <a:solidFill>
              <a:srgbClr val="FE905E"/>
            </a:solidFill>
            <a:prstDash val="sysDot"/>
            <a:headEnd type="oval"/>
            <a:tailEnd type="oval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cxnSp>
        <p:nvCxnSpPr>
          <p:cNvPr id="60" name="直接连接符 83">
            <a:extLst>
              <a:ext uri="{FF2B5EF4-FFF2-40B4-BE49-F238E27FC236}">
                <a16:creationId xmlns:a16="http://schemas.microsoft.com/office/drawing/2014/main" xmlns="" id="{640E7C03-B223-4D22-9569-DF23B75EA2B6}"/>
              </a:ext>
            </a:extLst>
          </p:cNvPr>
          <p:cNvCxnSpPr/>
          <p:nvPr/>
        </p:nvCxnSpPr>
        <p:spPr>
          <a:xfrm flipH="1">
            <a:off x="3944784" y="5216410"/>
            <a:ext cx="2320849" cy="0"/>
          </a:xfrm>
          <a:prstGeom prst="line">
            <a:avLst/>
          </a:prstGeom>
          <a:noFill/>
          <a:ln w="25400" cap="flat" cmpd="sng" algn="ctr">
            <a:solidFill>
              <a:srgbClr val="119707"/>
            </a:solidFill>
            <a:prstDash val="sysDot"/>
            <a:headEnd type="oval"/>
            <a:tailEnd type="oval"/>
          </a:ln>
          <a:effectLst/>
        </p:spPr>
      </p:cxnSp>
      <p:cxnSp>
        <p:nvCxnSpPr>
          <p:cNvPr id="61" name="直接连接符 84">
            <a:extLst>
              <a:ext uri="{FF2B5EF4-FFF2-40B4-BE49-F238E27FC236}">
                <a16:creationId xmlns:a16="http://schemas.microsoft.com/office/drawing/2014/main" xmlns="" id="{B9A656FA-916C-4C3D-B5B4-FBCCCC789A7D}"/>
              </a:ext>
            </a:extLst>
          </p:cNvPr>
          <p:cNvCxnSpPr>
            <a:cxnSpLocks/>
          </p:cNvCxnSpPr>
          <p:nvPr/>
        </p:nvCxnSpPr>
        <p:spPr>
          <a:xfrm>
            <a:off x="7911182" y="4143432"/>
            <a:ext cx="1206763" cy="0"/>
          </a:xfrm>
          <a:prstGeom prst="line">
            <a:avLst/>
          </a:prstGeom>
          <a:noFill/>
          <a:ln w="25400" cap="flat" cmpd="sng" algn="ctr">
            <a:solidFill>
              <a:srgbClr val="006A96"/>
            </a:solidFill>
            <a:prstDash val="sysDot"/>
            <a:headEnd type="oval"/>
            <a:tailEnd type="oval"/>
          </a:ln>
          <a:effectLst/>
        </p:spPr>
      </p:cxnSp>
      <p:sp>
        <p:nvSpPr>
          <p:cNvPr id="62" name="TextBox 11">
            <a:extLst>
              <a:ext uri="{FF2B5EF4-FFF2-40B4-BE49-F238E27FC236}">
                <a16:creationId xmlns:a16="http://schemas.microsoft.com/office/drawing/2014/main" xmlns="" id="{F540C787-8857-4C8F-A1D8-7686C40B177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8474463" y="1677777"/>
            <a:ext cx="2431692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4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 Narrow" panose="020B0606020202030204" pitchFamily="34" charset="0"/>
                <a:ea typeface="微软雅黑" pitchFamily="34" charset="-122"/>
              </a:rPr>
              <a:t>в рамках осуществления полномочий по внутреннему государственному финансовому контролю в сфере бюджетных правоотношений </a:t>
            </a:r>
            <a:r>
              <a:rPr lang="zh-CN" altLang="en-US" sz="14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 Narrow" panose="020B0606020202030204" pitchFamily="34" charset="0"/>
                <a:ea typeface="微软雅黑" pitchFamily="34" charset="-122"/>
              </a:rPr>
              <a:t>    </a:t>
            </a:r>
            <a:endParaRPr lang="en-US" altLang="zh-CN" sz="1400" kern="0" dirty="0">
              <a:solidFill>
                <a:sysClr val="windowText" lastClr="000000">
                  <a:lumMod val="85000"/>
                  <a:lumOff val="15000"/>
                </a:sysClr>
              </a:solidFill>
              <a:latin typeface="Arial Narrow" panose="020B0606020202030204" pitchFamily="34" charset="0"/>
              <a:ea typeface="微软雅黑" pitchFamily="34" charset="-122"/>
            </a:endParaRPr>
          </a:p>
        </p:txBody>
      </p:sp>
      <p:sp>
        <p:nvSpPr>
          <p:cNvPr id="63" name="TextBox 11">
            <a:extLst>
              <a:ext uri="{FF2B5EF4-FFF2-40B4-BE49-F238E27FC236}">
                <a16:creationId xmlns:a16="http://schemas.microsoft.com/office/drawing/2014/main" xmlns="" id="{E7C17181-602D-4810-A8D0-D994FBED171E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8766344" y="1296183"/>
            <a:ext cx="1787145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600" kern="0" dirty="0">
                <a:latin typeface="Arial Narrow" panose="020B0606020202030204" pitchFamily="34" charset="0"/>
                <a:ea typeface="微软雅黑" pitchFamily="34" charset="-122"/>
              </a:rPr>
              <a:t>65 КМ</a:t>
            </a:r>
            <a:r>
              <a:rPr lang="zh-CN" altLang="en-US" sz="1600" kern="0" dirty="0">
                <a:latin typeface="Arial Narrow" panose="020B0606020202030204" pitchFamily="34" charset="0"/>
                <a:ea typeface="微软雅黑" pitchFamily="34" charset="-122"/>
              </a:rPr>
              <a:t>    </a:t>
            </a:r>
            <a:endParaRPr lang="en-US" altLang="zh-CN" sz="1600" kern="0" dirty="0">
              <a:latin typeface="Arial Narrow" panose="020B0606020202030204" pitchFamily="34" charset="0"/>
              <a:ea typeface="微软雅黑" pitchFamily="34" charset="-122"/>
            </a:endParaRPr>
          </a:p>
        </p:txBody>
      </p:sp>
      <p:sp>
        <p:nvSpPr>
          <p:cNvPr id="65" name="矩形 88">
            <a:extLst>
              <a:ext uri="{FF2B5EF4-FFF2-40B4-BE49-F238E27FC236}">
                <a16:creationId xmlns:a16="http://schemas.microsoft.com/office/drawing/2014/main" xmlns="" id="{7D0C8E02-DC9B-424A-83BC-F59A5EC00FA6}"/>
              </a:ext>
            </a:extLst>
          </p:cNvPr>
          <p:cNvSpPr/>
          <p:nvPr/>
        </p:nvSpPr>
        <p:spPr>
          <a:xfrm>
            <a:off x="8766344" y="1634737"/>
            <a:ext cx="1584176" cy="45719"/>
          </a:xfrm>
          <a:prstGeom prst="rect">
            <a:avLst/>
          </a:prstGeom>
          <a:solidFill>
            <a:srgbClr val="BE12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66" name="TextBox 11">
            <a:extLst>
              <a:ext uri="{FF2B5EF4-FFF2-40B4-BE49-F238E27FC236}">
                <a16:creationId xmlns:a16="http://schemas.microsoft.com/office/drawing/2014/main" xmlns="" id="{CBA79824-5E23-40E5-BECA-6428FC88B84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8639917" y="4199510"/>
            <a:ext cx="2743199" cy="181588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4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 Narrow" panose="020B0606020202030204" pitchFamily="34" charset="0"/>
                <a:ea typeface="微软雅黑" pitchFamily="34" charset="-122"/>
              </a:rPr>
              <a:t>в отношении закупок товаров, работ, услуг для обеспечения федеральных нужд в соответствии с Федеральным законом от 05.04.2013 № 44-ФЗ «О контрактной системе в сфере закупок товаров, работ, услуг для обеспечения государственных и муниципальных нужд»</a:t>
            </a:r>
            <a:r>
              <a:rPr lang="zh-CN" altLang="en-US" sz="14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 Narrow" panose="020B0606020202030204" pitchFamily="34" charset="0"/>
                <a:ea typeface="微软雅黑" pitchFamily="34" charset="-122"/>
              </a:rPr>
              <a:t>    </a:t>
            </a:r>
            <a:endParaRPr lang="en-US" altLang="zh-CN" sz="1400" kern="0" dirty="0">
              <a:solidFill>
                <a:sysClr val="windowText" lastClr="000000">
                  <a:lumMod val="85000"/>
                  <a:lumOff val="15000"/>
                </a:sysClr>
              </a:solidFill>
              <a:latin typeface="Arial Narrow" panose="020B0606020202030204" pitchFamily="34" charset="0"/>
              <a:ea typeface="微软雅黑" pitchFamily="34" charset="-122"/>
            </a:endParaRPr>
          </a:p>
        </p:txBody>
      </p:sp>
      <p:sp>
        <p:nvSpPr>
          <p:cNvPr id="68" name="TextBox 11">
            <a:extLst>
              <a:ext uri="{FF2B5EF4-FFF2-40B4-BE49-F238E27FC236}">
                <a16:creationId xmlns:a16="http://schemas.microsoft.com/office/drawing/2014/main" xmlns="" id="{E3BCAB8F-916A-4648-B162-1285001B88C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117945" y="3800829"/>
            <a:ext cx="1787145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600" kern="0" dirty="0">
                <a:latin typeface="Arial Narrow" panose="020B0606020202030204" pitchFamily="34" charset="0"/>
                <a:ea typeface="微软雅黑" pitchFamily="34" charset="-122"/>
              </a:rPr>
              <a:t>3 КМ</a:t>
            </a:r>
            <a:r>
              <a:rPr lang="zh-CN" altLang="en-US" sz="1600" kern="0" dirty="0">
                <a:latin typeface="Arial Narrow" panose="020B0606020202030204" pitchFamily="34" charset="0"/>
                <a:ea typeface="微软雅黑" pitchFamily="34" charset="-122"/>
              </a:rPr>
              <a:t>    </a:t>
            </a:r>
            <a:endParaRPr lang="en-US" altLang="zh-CN" sz="1600" kern="0" dirty="0">
              <a:latin typeface="Arial Narrow" panose="020B0606020202030204" pitchFamily="34" charset="0"/>
              <a:ea typeface="微软雅黑" pitchFamily="34" charset="-122"/>
            </a:endParaRPr>
          </a:p>
        </p:txBody>
      </p:sp>
      <p:sp>
        <p:nvSpPr>
          <p:cNvPr id="70" name="矩形 92">
            <a:extLst>
              <a:ext uri="{FF2B5EF4-FFF2-40B4-BE49-F238E27FC236}">
                <a16:creationId xmlns:a16="http://schemas.microsoft.com/office/drawing/2014/main" xmlns="" id="{1045A017-00F0-40E8-8B2F-28DFB1F860C4}"/>
              </a:ext>
            </a:extLst>
          </p:cNvPr>
          <p:cNvSpPr/>
          <p:nvPr/>
        </p:nvSpPr>
        <p:spPr>
          <a:xfrm>
            <a:off x="9258569" y="4127911"/>
            <a:ext cx="1584176" cy="45719"/>
          </a:xfrm>
          <a:prstGeom prst="rect">
            <a:avLst/>
          </a:prstGeom>
          <a:solidFill>
            <a:srgbClr val="006A9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71" name="TextBox 11">
            <a:extLst>
              <a:ext uri="{FF2B5EF4-FFF2-40B4-BE49-F238E27FC236}">
                <a16:creationId xmlns:a16="http://schemas.microsoft.com/office/drawing/2014/main" xmlns="" id="{62E93F86-569E-4E17-A67E-B2B59F3F132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26441" y="2790733"/>
            <a:ext cx="3723742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4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 Narrow" panose="020B0606020202030204" pitchFamily="34" charset="0"/>
                <a:ea typeface="微软雅黑" pitchFamily="34" charset="-122"/>
              </a:rPr>
              <a:t>в рамках использования средств Фонда содействия реформированию жилищно-коммунального хозяйства, направленных на </a:t>
            </a:r>
            <a:r>
              <a:rPr lang="ru-RU" altLang="zh-CN" sz="1400" kern="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 Narrow" panose="020B0606020202030204" pitchFamily="34" charset="0"/>
                <a:ea typeface="微软雅黑" pitchFamily="34" charset="-122"/>
              </a:rPr>
              <a:t>переселение </a:t>
            </a:r>
            <a:r>
              <a:rPr lang="ru-RU" altLang="zh-CN" sz="14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 Narrow" panose="020B0606020202030204" pitchFamily="34" charset="0"/>
                <a:ea typeface="微软雅黑" pitchFamily="34" charset="-122"/>
              </a:rPr>
              <a:t>граждан из аварийного жилищного фонда</a:t>
            </a:r>
            <a:endParaRPr lang="en-US" altLang="zh-CN" sz="1400" kern="0" dirty="0">
              <a:solidFill>
                <a:sysClr val="windowText" lastClr="000000">
                  <a:lumMod val="85000"/>
                  <a:lumOff val="15000"/>
                </a:sysClr>
              </a:solidFill>
              <a:latin typeface="Arial Narrow" panose="020B0606020202030204" pitchFamily="34" charset="0"/>
              <a:ea typeface="微软雅黑" pitchFamily="34" charset="-122"/>
            </a:endParaRPr>
          </a:p>
        </p:txBody>
      </p:sp>
      <p:sp>
        <p:nvSpPr>
          <p:cNvPr id="72" name="TextBox 11">
            <a:extLst>
              <a:ext uri="{FF2B5EF4-FFF2-40B4-BE49-F238E27FC236}">
                <a16:creationId xmlns:a16="http://schemas.microsoft.com/office/drawing/2014/main" xmlns="" id="{D5FD88F8-B756-476C-8990-2E7B4A14A2E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621112" y="2389329"/>
            <a:ext cx="1787145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600" kern="0" dirty="0">
                <a:latin typeface="Arial Narrow" panose="020B0606020202030204" pitchFamily="34" charset="0"/>
                <a:ea typeface="微软雅黑" pitchFamily="34" charset="-122"/>
              </a:rPr>
              <a:t>2 КМ</a:t>
            </a:r>
            <a:r>
              <a:rPr lang="zh-CN" altLang="en-US" sz="1600" kern="0" dirty="0">
                <a:latin typeface="Arial Narrow" panose="020B0606020202030204" pitchFamily="34" charset="0"/>
                <a:ea typeface="微软雅黑" pitchFamily="34" charset="-122"/>
              </a:rPr>
              <a:t>    </a:t>
            </a:r>
            <a:endParaRPr lang="en-US" altLang="zh-CN" sz="1600" kern="0" dirty="0">
              <a:latin typeface="Arial Narrow" panose="020B0606020202030204" pitchFamily="34" charset="0"/>
              <a:ea typeface="微软雅黑" pitchFamily="34" charset="-122"/>
            </a:endParaRPr>
          </a:p>
        </p:txBody>
      </p:sp>
      <p:sp>
        <p:nvSpPr>
          <p:cNvPr id="74" name="矩形 96">
            <a:extLst>
              <a:ext uri="{FF2B5EF4-FFF2-40B4-BE49-F238E27FC236}">
                <a16:creationId xmlns:a16="http://schemas.microsoft.com/office/drawing/2014/main" xmlns="" id="{CADC6A96-50EC-4F7C-BDF6-7E71CE3A9C05}"/>
              </a:ext>
            </a:extLst>
          </p:cNvPr>
          <p:cNvSpPr/>
          <p:nvPr/>
        </p:nvSpPr>
        <p:spPr>
          <a:xfrm>
            <a:off x="1722597" y="2716554"/>
            <a:ext cx="1584176" cy="45719"/>
          </a:xfrm>
          <a:prstGeom prst="rect">
            <a:avLst/>
          </a:prstGeom>
          <a:solidFill>
            <a:srgbClr val="FE905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75" name="TextBox 11">
            <a:extLst>
              <a:ext uri="{FF2B5EF4-FFF2-40B4-BE49-F238E27FC236}">
                <a16:creationId xmlns:a16="http://schemas.microsoft.com/office/drawing/2014/main" xmlns="" id="{9CBC0EC1-9119-4928-B4B7-954B181456C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55574" y="5274525"/>
            <a:ext cx="5464647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4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 Narrow" panose="020B0606020202030204" pitchFamily="34" charset="0"/>
                <a:ea typeface="微软雅黑" pitchFamily="34" charset="-122"/>
              </a:rPr>
              <a:t>в рамках использования </a:t>
            </a:r>
            <a:r>
              <a:rPr lang="ru-RU" altLang="zh-CN" sz="1400" kern="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 Narrow" panose="020B0606020202030204" pitchFamily="34" charset="0"/>
                <a:ea typeface="微软雅黑" pitchFamily="34" charset="-122"/>
              </a:rPr>
              <a:t>региональным оператором </a:t>
            </a:r>
            <a:r>
              <a:rPr lang="ru-RU" altLang="zh-CN" sz="14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 Narrow" panose="020B0606020202030204" pitchFamily="34" charset="0"/>
                <a:ea typeface="微软雅黑" pitchFamily="34" charset="-122"/>
              </a:rPr>
              <a:t>средств, полученных в качестве государственной (муниципальной) поддержки капитального ремонта, также средств, полученных от собственников помещений в многоквартирных домах на обеспечение проведения капитального ремонта общего имущества в многоквартирных домах</a:t>
            </a:r>
            <a:endParaRPr lang="en-US" altLang="zh-CN" sz="1400" kern="0" dirty="0">
              <a:solidFill>
                <a:sysClr val="windowText" lastClr="000000">
                  <a:lumMod val="85000"/>
                  <a:lumOff val="15000"/>
                </a:sysClr>
              </a:solidFill>
              <a:latin typeface="Arial Narrow" panose="020B0606020202030204" pitchFamily="34" charset="0"/>
              <a:ea typeface="微软雅黑" pitchFamily="34" charset="-122"/>
            </a:endParaRPr>
          </a:p>
        </p:txBody>
      </p:sp>
      <p:sp>
        <p:nvSpPr>
          <p:cNvPr id="76" name="TextBox 11">
            <a:extLst>
              <a:ext uri="{FF2B5EF4-FFF2-40B4-BE49-F238E27FC236}">
                <a16:creationId xmlns:a16="http://schemas.microsoft.com/office/drawing/2014/main" xmlns="" id="{189C856B-0247-42A4-8316-120C4DE52FE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994641" y="4855487"/>
            <a:ext cx="1787145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600" kern="0" dirty="0">
                <a:latin typeface="Arial Narrow" panose="020B0606020202030204" pitchFamily="34" charset="0"/>
                <a:ea typeface="微软雅黑" pitchFamily="34" charset="-122"/>
              </a:rPr>
              <a:t>1 КМ</a:t>
            </a:r>
            <a:r>
              <a:rPr lang="zh-CN" altLang="en-US" sz="1600" b="1" kern="0" dirty="0">
                <a:latin typeface="微软雅黑" pitchFamily="34" charset="-122"/>
                <a:ea typeface="微软雅黑" pitchFamily="34" charset="-122"/>
              </a:rPr>
              <a:t>    </a:t>
            </a:r>
            <a:endParaRPr lang="en-US" altLang="zh-CN" sz="1600" b="1" kern="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矩形 100">
            <a:extLst>
              <a:ext uri="{FF2B5EF4-FFF2-40B4-BE49-F238E27FC236}">
                <a16:creationId xmlns:a16="http://schemas.microsoft.com/office/drawing/2014/main" xmlns="" id="{A97D3D8E-3BC4-4736-9E43-C9E322901145}"/>
              </a:ext>
            </a:extLst>
          </p:cNvPr>
          <p:cNvSpPr/>
          <p:nvPr/>
        </p:nvSpPr>
        <p:spPr>
          <a:xfrm>
            <a:off x="2197610" y="5194041"/>
            <a:ext cx="1584176" cy="45719"/>
          </a:xfrm>
          <a:prstGeom prst="rect">
            <a:avLst/>
          </a:prstGeom>
          <a:solidFill>
            <a:srgbClr val="11970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79" name="TextBox 11">
            <a:extLst>
              <a:ext uri="{FF2B5EF4-FFF2-40B4-BE49-F238E27FC236}">
                <a16:creationId xmlns:a16="http://schemas.microsoft.com/office/drawing/2014/main" xmlns="" id="{02752222-779B-4046-86F9-7ED7A20E27AB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549983" y="3588194"/>
            <a:ext cx="1787145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600" b="1" kern="0" dirty="0">
                <a:latin typeface="Arial Narrow" panose="020B0606020202030204" pitchFamily="34" charset="0"/>
                <a:ea typeface="微软雅黑" pitchFamily="34" charset="-122"/>
              </a:rPr>
              <a:t>71 КМ</a:t>
            </a:r>
            <a:r>
              <a:rPr lang="zh-CN" altLang="en-US" sz="1600" b="1" kern="0" dirty="0">
                <a:latin typeface="Arial Narrow" panose="020B0606020202030204" pitchFamily="34" charset="0"/>
                <a:ea typeface="微软雅黑" pitchFamily="34" charset="-122"/>
              </a:rPr>
              <a:t>    </a:t>
            </a:r>
            <a:endParaRPr lang="en-US" altLang="zh-CN" sz="1600" b="1" kern="0" dirty="0">
              <a:latin typeface="Arial Narrow" panose="020B0606020202030204" pitchFamily="34" charset="0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6795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14087" y="104872"/>
            <a:ext cx="51742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Итоги осуществления контроля</a:t>
            </a:r>
          </a:p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финансово-бюджетной сфере</a:t>
            </a:r>
          </a:p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за 2021 год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155575" y="104872"/>
            <a:ext cx="5721559" cy="760662"/>
            <a:chOff x="298241" y="91555"/>
            <a:chExt cx="5721559" cy="760662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48"/>
            <a:stretch/>
          </p:blipFill>
          <p:spPr>
            <a:xfrm>
              <a:off x="298241" y="91555"/>
              <a:ext cx="768560" cy="76066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C1A818E0-C93E-4FE3-ABB0-282D1AF01939}"/>
                </a:ext>
              </a:extLst>
            </p:cNvPr>
            <p:cNvSpPr txBox="1"/>
            <p:nvPr/>
          </p:nvSpPr>
          <p:spPr>
            <a:xfrm>
              <a:off x="990600" y="192816"/>
              <a:ext cx="502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 Narrow" panose="020B0606020202030204" pitchFamily="34" charset="0"/>
                  <a:cs typeface="Arial" pitchFamily="34" charset="0"/>
                </a:rPr>
                <a:t>Управление Федерального казначейства</a:t>
              </a:r>
            </a:p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 Narrow" panose="020B0606020202030204" pitchFamily="34" charset="0"/>
                  <a:cs typeface="Arial" pitchFamily="34" charset="0"/>
                </a:rPr>
                <a:t>по Курской области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033789" y="926993"/>
            <a:ext cx="7917878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cap="small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Объем проверенных </a:t>
            </a:r>
            <a:r>
              <a:rPr lang="ru-RU" sz="1600" b="1" cap="small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средств</a:t>
            </a:r>
            <a:endParaRPr lang="ru-RU" sz="1600" b="1" cap="small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47" name="Group 3">
            <a:extLst>
              <a:ext uri="{FF2B5EF4-FFF2-40B4-BE49-F238E27FC236}">
                <a16:creationId xmlns:a16="http://schemas.microsoft.com/office/drawing/2014/main" xmlns="" id="{4B8DED93-0539-4FF9-9B24-8B5926982BA7}"/>
              </a:ext>
            </a:extLst>
          </p:cNvPr>
          <p:cNvGrpSpPr/>
          <p:nvPr/>
        </p:nvGrpSpPr>
        <p:grpSpPr>
          <a:xfrm>
            <a:off x="3729799" y="1599674"/>
            <a:ext cx="4422280" cy="4422280"/>
            <a:chOff x="3619500" y="1155699"/>
            <a:chExt cx="4956653" cy="4959351"/>
          </a:xfrm>
        </p:grpSpPr>
        <p:sp>
          <p:nvSpPr>
            <p:cNvPr id="51" name="Figure">
              <a:extLst>
                <a:ext uri="{FF2B5EF4-FFF2-40B4-BE49-F238E27FC236}">
                  <a16:creationId xmlns:a16="http://schemas.microsoft.com/office/drawing/2014/main" xmlns="" id="{6593CC12-CFA8-41BD-A9C3-CDEC8A1F7C3F}"/>
                </a:ext>
              </a:extLst>
            </p:cNvPr>
            <p:cNvSpPr/>
            <p:nvPr/>
          </p:nvSpPr>
          <p:spPr>
            <a:xfrm>
              <a:off x="6083300" y="2273299"/>
              <a:ext cx="1419861" cy="1192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6" extrusionOk="0">
                  <a:moveTo>
                    <a:pt x="1507" y="10277"/>
                  </a:moveTo>
                  <a:lnTo>
                    <a:pt x="3400" y="14840"/>
                  </a:lnTo>
                  <a:cubicBezTo>
                    <a:pt x="4173" y="16698"/>
                    <a:pt x="6221" y="18463"/>
                    <a:pt x="7960" y="18761"/>
                  </a:cubicBezTo>
                  <a:lnTo>
                    <a:pt x="12210" y="19495"/>
                  </a:lnTo>
                  <a:cubicBezTo>
                    <a:pt x="13485" y="19725"/>
                    <a:pt x="14026" y="20550"/>
                    <a:pt x="13737" y="21536"/>
                  </a:cubicBezTo>
                  <a:lnTo>
                    <a:pt x="21600" y="18509"/>
                  </a:lnTo>
                  <a:cubicBezTo>
                    <a:pt x="21349" y="17592"/>
                    <a:pt x="20518" y="16904"/>
                    <a:pt x="19146" y="16675"/>
                  </a:cubicBezTo>
                  <a:lnTo>
                    <a:pt x="12462" y="15528"/>
                  </a:lnTo>
                  <a:cubicBezTo>
                    <a:pt x="9737" y="15070"/>
                    <a:pt x="6511" y="12272"/>
                    <a:pt x="5294" y="9360"/>
                  </a:cubicBezTo>
                  <a:lnTo>
                    <a:pt x="2318" y="2183"/>
                  </a:lnTo>
                  <a:cubicBezTo>
                    <a:pt x="1681" y="647"/>
                    <a:pt x="831" y="-64"/>
                    <a:pt x="0" y="5"/>
                  </a:cubicBezTo>
                  <a:lnTo>
                    <a:pt x="0" y="8902"/>
                  </a:lnTo>
                  <a:cubicBezTo>
                    <a:pt x="541" y="8833"/>
                    <a:pt x="1082" y="9291"/>
                    <a:pt x="1507" y="1027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" name="Figure">
              <a:extLst>
                <a:ext uri="{FF2B5EF4-FFF2-40B4-BE49-F238E27FC236}">
                  <a16:creationId xmlns:a16="http://schemas.microsoft.com/office/drawing/2014/main" xmlns="" id="{71273A21-B47C-4DA1-83DE-E0A085210249}"/>
                </a:ext>
              </a:extLst>
            </p:cNvPr>
            <p:cNvSpPr/>
            <p:nvPr/>
          </p:nvSpPr>
          <p:spPr>
            <a:xfrm>
              <a:off x="6159499" y="1155699"/>
              <a:ext cx="2313941" cy="2057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" y="12507"/>
                  </a:moveTo>
                  <a:lnTo>
                    <a:pt x="3651" y="16680"/>
                  </a:lnTo>
                  <a:cubicBezTo>
                    <a:pt x="4220" y="17987"/>
                    <a:pt x="5856" y="19320"/>
                    <a:pt x="7137" y="19520"/>
                  </a:cubicBezTo>
                  <a:lnTo>
                    <a:pt x="11239" y="20187"/>
                  </a:lnTo>
                  <a:cubicBezTo>
                    <a:pt x="12270" y="20360"/>
                    <a:pt x="13052" y="20867"/>
                    <a:pt x="13479" y="21600"/>
                  </a:cubicBezTo>
                  <a:lnTo>
                    <a:pt x="21600" y="18640"/>
                  </a:lnTo>
                  <a:cubicBezTo>
                    <a:pt x="18826" y="8067"/>
                    <a:pt x="10231" y="293"/>
                    <a:pt x="0" y="0"/>
                  </a:cubicBezTo>
                  <a:lnTo>
                    <a:pt x="0" y="10560"/>
                  </a:lnTo>
                  <a:cubicBezTo>
                    <a:pt x="711" y="10800"/>
                    <a:pt x="1363" y="11480"/>
                    <a:pt x="1814" y="12507"/>
                  </a:cubicBezTo>
                  <a:close/>
                </a:path>
              </a:pathLst>
            </a:custGeom>
            <a:solidFill>
              <a:srgbClr val="9DC3E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4" name="Figure">
              <a:extLst>
                <a:ext uri="{FF2B5EF4-FFF2-40B4-BE49-F238E27FC236}">
                  <a16:creationId xmlns:a16="http://schemas.microsoft.com/office/drawing/2014/main" xmlns="" id="{478F4380-5569-47A6-97E0-76A68E79378E}"/>
                </a:ext>
              </a:extLst>
            </p:cNvPr>
            <p:cNvSpPr/>
            <p:nvPr/>
          </p:nvSpPr>
          <p:spPr>
            <a:xfrm>
              <a:off x="6616700" y="3301999"/>
              <a:ext cx="893677" cy="1661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1600" extrusionOk="0">
                  <a:moveTo>
                    <a:pt x="21087" y="0"/>
                  </a:moveTo>
                  <a:lnTo>
                    <a:pt x="8826" y="2180"/>
                  </a:lnTo>
                  <a:cubicBezTo>
                    <a:pt x="8646" y="2444"/>
                    <a:pt x="8314" y="2708"/>
                    <a:pt x="7802" y="2989"/>
                  </a:cubicBezTo>
                  <a:lnTo>
                    <a:pt x="3012" y="5549"/>
                  </a:lnTo>
                  <a:cubicBezTo>
                    <a:pt x="1054" y="6589"/>
                    <a:pt x="-151" y="8653"/>
                    <a:pt x="301" y="10123"/>
                  </a:cubicBezTo>
                  <a:lnTo>
                    <a:pt x="1446" y="13739"/>
                  </a:lnTo>
                  <a:cubicBezTo>
                    <a:pt x="1747" y="14714"/>
                    <a:pt x="1144" y="15325"/>
                    <a:pt x="0" y="15424"/>
                  </a:cubicBezTo>
                  <a:lnTo>
                    <a:pt x="8194" y="21600"/>
                  </a:lnTo>
                  <a:cubicBezTo>
                    <a:pt x="9278" y="21204"/>
                    <a:pt x="9760" y="20361"/>
                    <a:pt x="9369" y="19172"/>
                  </a:cubicBezTo>
                  <a:lnTo>
                    <a:pt x="7591" y="13492"/>
                  </a:lnTo>
                  <a:cubicBezTo>
                    <a:pt x="6868" y="11180"/>
                    <a:pt x="8796" y="7943"/>
                    <a:pt x="11869" y="6292"/>
                  </a:cubicBezTo>
                  <a:lnTo>
                    <a:pt x="19400" y="2262"/>
                  </a:lnTo>
                  <a:cubicBezTo>
                    <a:pt x="20937" y="1470"/>
                    <a:pt x="21449" y="661"/>
                    <a:pt x="21087" y="0"/>
                  </a:cubicBezTo>
                  <a:close/>
                </a:path>
              </a:pathLst>
            </a:custGeom>
            <a:solidFill>
              <a:srgbClr val="F9777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6" name="Figure">
              <a:extLst>
                <a:ext uri="{FF2B5EF4-FFF2-40B4-BE49-F238E27FC236}">
                  <a16:creationId xmlns:a16="http://schemas.microsoft.com/office/drawing/2014/main" xmlns="" id="{73FC6F8F-B4D9-4ACA-A6D7-455EA8BD4471}"/>
                </a:ext>
              </a:extLst>
            </p:cNvPr>
            <p:cNvSpPr/>
            <p:nvPr/>
          </p:nvSpPr>
          <p:spPr>
            <a:xfrm>
              <a:off x="7061199" y="3048000"/>
              <a:ext cx="1514954" cy="25996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1600" extrusionOk="0">
                  <a:moveTo>
                    <a:pt x="8152" y="2332"/>
                  </a:moveTo>
                  <a:cubicBezTo>
                    <a:pt x="8170" y="2997"/>
                    <a:pt x="7598" y="3693"/>
                    <a:pt x="6543" y="4316"/>
                  </a:cubicBezTo>
                  <a:lnTo>
                    <a:pt x="2072" y="6890"/>
                  </a:lnTo>
                  <a:cubicBezTo>
                    <a:pt x="678" y="7692"/>
                    <a:pt x="-270" y="9402"/>
                    <a:pt x="70" y="10531"/>
                  </a:cubicBezTo>
                  <a:lnTo>
                    <a:pt x="1125" y="14161"/>
                  </a:lnTo>
                  <a:cubicBezTo>
                    <a:pt x="1464" y="15332"/>
                    <a:pt x="874" y="16039"/>
                    <a:pt x="338" y="16419"/>
                  </a:cubicBezTo>
                  <a:cubicBezTo>
                    <a:pt x="338" y="16430"/>
                    <a:pt x="320" y="16430"/>
                    <a:pt x="320" y="16440"/>
                  </a:cubicBezTo>
                  <a:lnTo>
                    <a:pt x="6668" y="21600"/>
                  </a:lnTo>
                  <a:cubicBezTo>
                    <a:pt x="15537" y="17865"/>
                    <a:pt x="21330" y="11734"/>
                    <a:pt x="21330" y="4812"/>
                  </a:cubicBezTo>
                  <a:cubicBezTo>
                    <a:pt x="21330" y="3155"/>
                    <a:pt x="20990" y="1551"/>
                    <a:pt x="20364" y="0"/>
                  </a:cubicBezTo>
                  <a:lnTo>
                    <a:pt x="8152" y="2332"/>
                  </a:lnTo>
                  <a:close/>
                </a:path>
              </a:pathLst>
            </a:custGeom>
            <a:solidFill>
              <a:srgbClr val="FCBAB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7" name="Figure">
              <a:extLst>
                <a:ext uri="{FF2B5EF4-FFF2-40B4-BE49-F238E27FC236}">
                  <a16:creationId xmlns:a16="http://schemas.microsoft.com/office/drawing/2014/main" xmlns="" id="{53C49C19-9569-45D8-9A06-BAD421E12522}"/>
                </a:ext>
              </a:extLst>
            </p:cNvPr>
            <p:cNvSpPr/>
            <p:nvPr/>
          </p:nvSpPr>
          <p:spPr>
            <a:xfrm>
              <a:off x="5206999" y="4305300"/>
              <a:ext cx="1751331" cy="685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52" extrusionOk="0">
                  <a:moveTo>
                    <a:pt x="16243" y="5197"/>
                  </a:moveTo>
                  <a:lnTo>
                    <a:pt x="13157" y="1217"/>
                  </a:lnTo>
                  <a:cubicBezTo>
                    <a:pt x="11904" y="-406"/>
                    <a:pt x="9852" y="-406"/>
                    <a:pt x="8599" y="1217"/>
                  </a:cubicBezTo>
                  <a:lnTo>
                    <a:pt x="5529" y="5197"/>
                  </a:lnTo>
                  <a:cubicBezTo>
                    <a:pt x="4997" y="5892"/>
                    <a:pt x="4542" y="6008"/>
                    <a:pt x="4213" y="5661"/>
                  </a:cubicBezTo>
                  <a:lnTo>
                    <a:pt x="0" y="19958"/>
                  </a:lnTo>
                  <a:cubicBezTo>
                    <a:pt x="517" y="21155"/>
                    <a:pt x="1394" y="21194"/>
                    <a:pt x="2459" y="19803"/>
                  </a:cubicBezTo>
                  <a:lnTo>
                    <a:pt x="7299" y="13505"/>
                  </a:lnTo>
                  <a:cubicBezTo>
                    <a:pt x="9273" y="10954"/>
                    <a:pt x="12499" y="10954"/>
                    <a:pt x="14473" y="13505"/>
                  </a:cubicBezTo>
                  <a:lnTo>
                    <a:pt x="19313" y="19803"/>
                  </a:lnTo>
                  <a:cubicBezTo>
                    <a:pt x="20269" y="21039"/>
                    <a:pt x="21067" y="21117"/>
                    <a:pt x="21600" y="20267"/>
                  </a:cubicBezTo>
                  <a:lnTo>
                    <a:pt x="17340" y="5815"/>
                  </a:lnTo>
                  <a:cubicBezTo>
                    <a:pt x="17042" y="5931"/>
                    <a:pt x="16666" y="5738"/>
                    <a:pt x="16243" y="5197"/>
                  </a:cubicBezTo>
                  <a:close/>
                </a:path>
              </a:pathLst>
            </a:custGeom>
            <a:solidFill>
              <a:srgbClr val="FFCF3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9" name="Figure">
              <a:extLst>
                <a:ext uri="{FF2B5EF4-FFF2-40B4-BE49-F238E27FC236}">
                  <a16:creationId xmlns:a16="http://schemas.microsoft.com/office/drawing/2014/main" xmlns="" id="{B3BEA94E-3640-471D-BA16-8334A92151E9}"/>
                </a:ext>
              </a:extLst>
            </p:cNvPr>
            <p:cNvSpPr/>
            <p:nvPr/>
          </p:nvSpPr>
          <p:spPr>
            <a:xfrm>
              <a:off x="4749799" y="4813300"/>
              <a:ext cx="2674622" cy="130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92" y="5058"/>
                  </a:moveTo>
                  <a:cubicBezTo>
                    <a:pt x="16831" y="5058"/>
                    <a:pt x="16349" y="4784"/>
                    <a:pt x="15856" y="4236"/>
                  </a:cubicBezTo>
                  <a:lnTo>
                    <a:pt x="12687" y="801"/>
                  </a:lnTo>
                  <a:cubicBezTo>
                    <a:pt x="12215" y="295"/>
                    <a:pt x="11538" y="0"/>
                    <a:pt x="10831" y="0"/>
                  </a:cubicBezTo>
                  <a:cubicBezTo>
                    <a:pt x="10123" y="0"/>
                    <a:pt x="9436" y="295"/>
                    <a:pt x="8974" y="801"/>
                  </a:cubicBezTo>
                  <a:lnTo>
                    <a:pt x="5805" y="4236"/>
                  </a:lnTo>
                  <a:cubicBezTo>
                    <a:pt x="5303" y="4784"/>
                    <a:pt x="4821" y="5058"/>
                    <a:pt x="4369" y="5058"/>
                  </a:cubicBezTo>
                  <a:cubicBezTo>
                    <a:pt x="4113" y="5058"/>
                    <a:pt x="3867" y="4973"/>
                    <a:pt x="3641" y="4784"/>
                  </a:cubicBezTo>
                  <a:lnTo>
                    <a:pt x="0" y="15067"/>
                  </a:lnTo>
                  <a:cubicBezTo>
                    <a:pt x="3128" y="19198"/>
                    <a:pt x="6841" y="21600"/>
                    <a:pt x="10841" y="21600"/>
                  </a:cubicBezTo>
                  <a:cubicBezTo>
                    <a:pt x="14800" y="21600"/>
                    <a:pt x="18492" y="19240"/>
                    <a:pt x="21600" y="15173"/>
                  </a:cubicBezTo>
                  <a:lnTo>
                    <a:pt x="17949" y="4847"/>
                  </a:lnTo>
                  <a:cubicBezTo>
                    <a:pt x="17723" y="4994"/>
                    <a:pt x="17518" y="5058"/>
                    <a:pt x="17292" y="5058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4" name="Figure">
              <a:extLst>
                <a:ext uri="{FF2B5EF4-FFF2-40B4-BE49-F238E27FC236}">
                  <a16:creationId xmlns:a16="http://schemas.microsoft.com/office/drawing/2014/main" xmlns="" id="{0DB3FC14-88D6-424C-9B1E-880DDB62528E}"/>
                </a:ext>
              </a:extLst>
            </p:cNvPr>
            <p:cNvSpPr/>
            <p:nvPr/>
          </p:nvSpPr>
          <p:spPr>
            <a:xfrm>
              <a:off x="4673600" y="3314700"/>
              <a:ext cx="885166" cy="1644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6" h="21600" extrusionOk="0">
                  <a:moveTo>
                    <a:pt x="19813" y="13811"/>
                  </a:moveTo>
                  <a:lnTo>
                    <a:pt x="20961" y="10158"/>
                  </a:lnTo>
                  <a:cubicBezTo>
                    <a:pt x="21414" y="8673"/>
                    <a:pt x="20206" y="6588"/>
                    <a:pt x="18242" y="5538"/>
                  </a:cubicBezTo>
                  <a:lnTo>
                    <a:pt x="13439" y="2952"/>
                  </a:lnTo>
                  <a:cubicBezTo>
                    <a:pt x="13016" y="2719"/>
                    <a:pt x="12714" y="2485"/>
                    <a:pt x="12502" y="2252"/>
                  </a:cubicBezTo>
                  <a:lnTo>
                    <a:pt x="86" y="0"/>
                  </a:lnTo>
                  <a:cubicBezTo>
                    <a:pt x="86" y="17"/>
                    <a:pt x="86" y="17"/>
                    <a:pt x="56" y="33"/>
                  </a:cubicBezTo>
                  <a:cubicBezTo>
                    <a:pt x="-186" y="667"/>
                    <a:pt x="358" y="1434"/>
                    <a:pt x="1808" y="2218"/>
                  </a:cubicBezTo>
                  <a:lnTo>
                    <a:pt x="9360" y="6288"/>
                  </a:lnTo>
                  <a:cubicBezTo>
                    <a:pt x="12442" y="7939"/>
                    <a:pt x="14375" y="11209"/>
                    <a:pt x="13650" y="13560"/>
                  </a:cubicBezTo>
                  <a:lnTo>
                    <a:pt x="11868" y="19298"/>
                  </a:lnTo>
                  <a:cubicBezTo>
                    <a:pt x="11535" y="20366"/>
                    <a:pt x="11898" y="21166"/>
                    <a:pt x="12744" y="21600"/>
                  </a:cubicBezTo>
                  <a:lnTo>
                    <a:pt x="20870" y="15429"/>
                  </a:lnTo>
                  <a:cubicBezTo>
                    <a:pt x="19964" y="15245"/>
                    <a:pt x="19541" y="14661"/>
                    <a:pt x="19813" y="13811"/>
                  </a:cubicBezTo>
                  <a:close/>
                </a:path>
              </a:pathLst>
            </a:custGeom>
            <a:solidFill>
              <a:srgbClr val="83BC5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7" name="Figure">
              <a:extLst>
                <a:ext uri="{FF2B5EF4-FFF2-40B4-BE49-F238E27FC236}">
                  <a16:creationId xmlns:a16="http://schemas.microsoft.com/office/drawing/2014/main" xmlns="" id="{F759E97D-A0A6-4F40-AC4E-0D66CEA07461}"/>
                </a:ext>
              </a:extLst>
            </p:cNvPr>
            <p:cNvSpPr/>
            <p:nvPr/>
          </p:nvSpPr>
          <p:spPr>
            <a:xfrm>
              <a:off x="3619500" y="3048000"/>
              <a:ext cx="1513296" cy="2598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2" h="21600" extrusionOk="0">
                  <a:moveTo>
                    <a:pt x="20221" y="14221"/>
                  </a:moveTo>
                  <a:lnTo>
                    <a:pt x="21278" y="10589"/>
                  </a:lnTo>
                  <a:cubicBezTo>
                    <a:pt x="21600" y="9449"/>
                    <a:pt x="20669" y="7749"/>
                    <a:pt x="19272" y="6947"/>
                  </a:cubicBezTo>
                  <a:lnTo>
                    <a:pt x="14794" y="4371"/>
                  </a:lnTo>
                  <a:cubicBezTo>
                    <a:pt x="13701" y="3737"/>
                    <a:pt x="13146" y="3019"/>
                    <a:pt x="13182" y="2333"/>
                  </a:cubicBezTo>
                  <a:lnTo>
                    <a:pt x="985" y="0"/>
                  </a:lnTo>
                  <a:cubicBezTo>
                    <a:pt x="340" y="1562"/>
                    <a:pt x="0" y="3188"/>
                    <a:pt x="0" y="4856"/>
                  </a:cubicBezTo>
                  <a:cubicBezTo>
                    <a:pt x="0" y="11750"/>
                    <a:pt x="5731" y="17852"/>
                    <a:pt x="14543" y="21600"/>
                  </a:cubicBezTo>
                  <a:lnTo>
                    <a:pt x="20919" y="16416"/>
                  </a:lnTo>
                  <a:cubicBezTo>
                    <a:pt x="20400" y="16015"/>
                    <a:pt x="19899" y="15329"/>
                    <a:pt x="20221" y="14221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9" name="Figure">
              <a:extLst>
                <a:ext uri="{FF2B5EF4-FFF2-40B4-BE49-F238E27FC236}">
                  <a16:creationId xmlns:a16="http://schemas.microsoft.com/office/drawing/2014/main" xmlns="" id="{FEB7DAE2-CE88-4719-AA12-5726918F6B9A}"/>
                </a:ext>
              </a:extLst>
            </p:cNvPr>
            <p:cNvSpPr/>
            <p:nvPr/>
          </p:nvSpPr>
          <p:spPr>
            <a:xfrm>
              <a:off x="4686299" y="2273300"/>
              <a:ext cx="1407161" cy="1202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494" y="19388"/>
                  </a:moveTo>
                  <a:lnTo>
                    <a:pt x="13783" y="18658"/>
                  </a:lnTo>
                  <a:cubicBezTo>
                    <a:pt x="15537" y="18361"/>
                    <a:pt x="17604" y="16605"/>
                    <a:pt x="18383" y="14757"/>
                  </a:cubicBezTo>
                  <a:lnTo>
                    <a:pt x="20294" y="10218"/>
                  </a:lnTo>
                  <a:cubicBezTo>
                    <a:pt x="20664" y="9352"/>
                    <a:pt x="21132" y="8895"/>
                    <a:pt x="21600" y="8850"/>
                  </a:cubicBezTo>
                  <a:lnTo>
                    <a:pt x="21600" y="0"/>
                  </a:lnTo>
                  <a:cubicBezTo>
                    <a:pt x="20820" y="68"/>
                    <a:pt x="20060" y="776"/>
                    <a:pt x="19475" y="2167"/>
                  </a:cubicBezTo>
                  <a:lnTo>
                    <a:pt x="16453" y="9306"/>
                  </a:lnTo>
                  <a:cubicBezTo>
                    <a:pt x="15225" y="12226"/>
                    <a:pt x="11970" y="14985"/>
                    <a:pt x="9240" y="15442"/>
                  </a:cubicBezTo>
                  <a:lnTo>
                    <a:pt x="2495" y="16582"/>
                  </a:lnTo>
                  <a:cubicBezTo>
                    <a:pt x="1053" y="16833"/>
                    <a:pt x="214" y="17563"/>
                    <a:pt x="0" y="18521"/>
                  </a:cubicBezTo>
                  <a:lnTo>
                    <a:pt x="8012" y="21600"/>
                  </a:lnTo>
                  <a:cubicBezTo>
                    <a:pt x="7603" y="20528"/>
                    <a:pt x="8149" y="19616"/>
                    <a:pt x="9494" y="19388"/>
                  </a:cubicBezTo>
                  <a:close/>
                </a:path>
              </a:pathLst>
            </a:custGeom>
            <a:solidFill>
              <a:srgbClr val="ED813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3" name="Figure">
              <a:extLst>
                <a:ext uri="{FF2B5EF4-FFF2-40B4-BE49-F238E27FC236}">
                  <a16:creationId xmlns:a16="http://schemas.microsoft.com/office/drawing/2014/main" xmlns="" id="{8A47FCA1-7BFD-44B4-AF46-B5D6A8D3C8B1}"/>
                </a:ext>
              </a:extLst>
            </p:cNvPr>
            <p:cNvSpPr/>
            <p:nvPr/>
          </p:nvSpPr>
          <p:spPr>
            <a:xfrm>
              <a:off x="3721100" y="1155699"/>
              <a:ext cx="2312670" cy="2053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31" y="20224"/>
                  </a:moveTo>
                  <a:lnTo>
                    <a:pt x="14436" y="19556"/>
                  </a:lnTo>
                  <a:cubicBezTo>
                    <a:pt x="15717" y="19342"/>
                    <a:pt x="17342" y="18020"/>
                    <a:pt x="17923" y="16711"/>
                  </a:cubicBezTo>
                  <a:lnTo>
                    <a:pt x="19761" y="12530"/>
                  </a:lnTo>
                  <a:cubicBezTo>
                    <a:pt x="20212" y="11501"/>
                    <a:pt x="20865" y="10833"/>
                    <a:pt x="21600" y="10593"/>
                  </a:cubicBezTo>
                  <a:lnTo>
                    <a:pt x="21600" y="0"/>
                  </a:lnTo>
                  <a:cubicBezTo>
                    <a:pt x="11375" y="294"/>
                    <a:pt x="2799" y="8055"/>
                    <a:pt x="0" y="18621"/>
                  </a:cubicBezTo>
                  <a:lnTo>
                    <a:pt x="8137" y="21600"/>
                  </a:lnTo>
                  <a:cubicBezTo>
                    <a:pt x="8564" y="20879"/>
                    <a:pt x="9335" y="20398"/>
                    <a:pt x="10331" y="20224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xmlns="" id="{0B6FB617-4EAC-47E0-B2AB-00624CAF6863}"/>
              </a:ext>
            </a:extLst>
          </p:cNvPr>
          <p:cNvSpPr txBox="1"/>
          <p:nvPr/>
        </p:nvSpPr>
        <p:spPr>
          <a:xfrm>
            <a:off x="5290261" y="3513541"/>
            <a:ext cx="13501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Arial Narrow" panose="020B0606020202030204" pitchFamily="34" charset="0"/>
              </a:rPr>
              <a:t>Всего – </a:t>
            </a:r>
          </a:p>
          <a:p>
            <a:pPr algn="ctr"/>
            <a:r>
              <a:rPr lang="ru-RU" sz="1600" dirty="0">
                <a:latin typeface="Arial Narrow" panose="020B0606020202030204" pitchFamily="34" charset="0"/>
              </a:rPr>
              <a:t>19 </a:t>
            </a:r>
            <a:r>
              <a:rPr lang="ru-RU" sz="1600" dirty="0" smtClean="0">
                <a:latin typeface="Arial Narrow" panose="020B0606020202030204" pitchFamily="34" charset="0"/>
              </a:rPr>
              <a:t>659,7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105" name="Rectangle 12">
            <a:extLst>
              <a:ext uri="{FF2B5EF4-FFF2-40B4-BE49-F238E27FC236}">
                <a16:creationId xmlns:a16="http://schemas.microsoft.com/office/drawing/2014/main" xmlns="" id="{187F443F-2DB9-4BC3-A9A0-1BF3F789A4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2455" y="1957628"/>
            <a:ext cx="302294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>
                <a:solidFill>
                  <a:srgbClr val="11111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Средства собственников помещений  в многоквартирных домах, формирующих фонды капитального ремонта на счетах региональных операторов</a:t>
            </a:r>
            <a:endParaRPr lang="en-US" altLang="ru-RU" sz="1400" dirty="0">
              <a:solidFill>
                <a:srgbClr val="11111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xmlns="" id="{30AE70B0-CCC8-4B42-8854-B0BE49E35F39}"/>
              </a:ext>
            </a:extLst>
          </p:cNvPr>
          <p:cNvSpPr txBox="1"/>
          <p:nvPr/>
        </p:nvSpPr>
        <p:spPr>
          <a:xfrm>
            <a:off x="4336380" y="2387276"/>
            <a:ext cx="13501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Arial Narrow" panose="020B0606020202030204" pitchFamily="34" charset="0"/>
              </a:rPr>
              <a:t>16 656,9</a:t>
            </a:r>
          </a:p>
          <a:p>
            <a:pPr algn="ctr"/>
            <a:r>
              <a:rPr lang="ru-RU" sz="1600" dirty="0">
                <a:latin typeface="Arial Narrow" panose="020B0606020202030204" pitchFamily="34" charset="0"/>
              </a:rPr>
              <a:t>(84,7%)</a:t>
            </a:r>
          </a:p>
        </p:txBody>
      </p:sp>
      <p:sp>
        <p:nvSpPr>
          <p:cNvPr id="107" name="矩形 92">
            <a:extLst>
              <a:ext uri="{FF2B5EF4-FFF2-40B4-BE49-F238E27FC236}">
                <a16:creationId xmlns:a16="http://schemas.microsoft.com/office/drawing/2014/main" xmlns="" id="{CD55F627-20F6-4044-A850-02CBA8BCF2C9}"/>
              </a:ext>
            </a:extLst>
          </p:cNvPr>
          <p:cNvSpPr/>
          <p:nvPr/>
        </p:nvSpPr>
        <p:spPr>
          <a:xfrm>
            <a:off x="8154856" y="2903443"/>
            <a:ext cx="2718139" cy="78445"/>
          </a:xfrm>
          <a:prstGeom prst="rect">
            <a:avLst/>
          </a:prstGeom>
          <a:solidFill>
            <a:srgbClr val="628ACC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xmlns="" id="{EEF1F3B0-9943-4BDC-8B43-F5CACAA37248}"/>
              </a:ext>
            </a:extLst>
          </p:cNvPr>
          <p:cNvSpPr txBox="1"/>
          <p:nvPr/>
        </p:nvSpPr>
        <p:spPr>
          <a:xfrm>
            <a:off x="6213756" y="2384262"/>
            <a:ext cx="13501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Arial Narrow" panose="020B0606020202030204" pitchFamily="34" charset="0"/>
              </a:rPr>
              <a:t>2 322,5</a:t>
            </a:r>
          </a:p>
          <a:p>
            <a:pPr algn="ctr"/>
            <a:r>
              <a:rPr lang="ru-RU" sz="1600" dirty="0">
                <a:latin typeface="Arial Narrow" panose="020B0606020202030204" pitchFamily="34" charset="0"/>
              </a:rPr>
              <a:t>(11,8%)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xmlns="" id="{6E1CC85B-F199-4A0E-A223-759FBBD40F3F}"/>
              </a:ext>
            </a:extLst>
          </p:cNvPr>
          <p:cNvSpPr txBox="1"/>
          <p:nvPr/>
        </p:nvSpPr>
        <p:spPr>
          <a:xfrm>
            <a:off x="3761768" y="4034848"/>
            <a:ext cx="13501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Arial Narrow" panose="020B0606020202030204" pitchFamily="34" charset="0"/>
              </a:rPr>
              <a:t>533,8</a:t>
            </a:r>
          </a:p>
          <a:p>
            <a:pPr algn="ctr"/>
            <a:r>
              <a:rPr lang="ru-RU" sz="1600" dirty="0">
                <a:latin typeface="Arial Narrow" panose="020B0606020202030204" pitchFamily="34" charset="0"/>
              </a:rPr>
              <a:t>(2,7%)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xmlns="" id="{9CD1BB05-BFAF-4896-867D-65BE74203C03}"/>
              </a:ext>
            </a:extLst>
          </p:cNvPr>
          <p:cNvSpPr txBox="1"/>
          <p:nvPr/>
        </p:nvSpPr>
        <p:spPr>
          <a:xfrm>
            <a:off x="6717716" y="4033304"/>
            <a:ext cx="13501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Arial Narrow" panose="020B0606020202030204" pitchFamily="34" charset="0"/>
              </a:rPr>
              <a:t>120,5</a:t>
            </a:r>
          </a:p>
          <a:p>
            <a:pPr algn="ctr"/>
            <a:r>
              <a:rPr lang="ru-RU" sz="1600" dirty="0">
                <a:latin typeface="Arial Narrow" panose="020B0606020202030204" pitchFamily="34" charset="0"/>
              </a:rPr>
              <a:t>(0,6%)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xmlns="" id="{387B7543-35BA-4D32-99D1-39B20D9B3303}"/>
              </a:ext>
            </a:extLst>
          </p:cNvPr>
          <p:cNvSpPr txBox="1"/>
          <p:nvPr/>
        </p:nvSpPr>
        <p:spPr>
          <a:xfrm>
            <a:off x="5252336" y="5182871"/>
            <a:ext cx="13501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Arial Narrow" panose="020B0606020202030204" pitchFamily="34" charset="0"/>
              </a:rPr>
              <a:t>26,0</a:t>
            </a:r>
          </a:p>
          <a:p>
            <a:pPr algn="ctr"/>
            <a:r>
              <a:rPr lang="ru-RU" sz="1600" dirty="0">
                <a:latin typeface="Arial Narrow" panose="020B0606020202030204" pitchFamily="34" charset="0"/>
              </a:rPr>
              <a:t>(0,2%)</a:t>
            </a:r>
          </a:p>
        </p:txBody>
      </p:sp>
      <p:sp>
        <p:nvSpPr>
          <p:cNvPr id="112" name="Rectangle 12">
            <a:extLst>
              <a:ext uri="{FF2B5EF4-FFF2-40B4-BE49-F238E27FC236}">
                <a16:creationId xmlns:a16="http://schemas.microsoft.com/office/drawing/2014/main" xmlns="" id="{26D08E69-6164-4B02-8ED0-D107AB6C72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417" y="1772604"/>
            <a:ext cx="2718139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>
                <a:solidFill>
                  <a:srgbClr val="11111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Средства федерального бюджета, в том числе выделенные в форме межбюджетных трансфертов</a:t>
            </a:r>
            <a:endParaRPr lang="en-US" altLang="ru-RU" sz="1400" dirty="0">
              <a:solidFill>
                <a:srgbClr val="11111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矩形 92">
            <a:extLst>
              <a:ext uri="{FF2B5EF4-FFF2-40B4-BE49-F238E27FC236}">
                <a16:creationId xmlns:a16="http://schemas.microsoft.com/office/drawing/2014/main" xmlns="" id="{76EB9D15-3F5A-4C6A-872A-044F09C995E1}"/>
              </a:ext>
            </a:extLst>
          </p:cNvPr>
          <p:cNvSpPr/>
          <p:nvPr/>
        </p:nvSpPr>
        <p:spPr>
          <a:xfrm>
            <a:off x="944503" y="2530381"/>
            <a:ext cx="2718139" cy="78445"/>
          </a:xfrm>
          <a:prstGeom prst="rect">
            <a:avLst/>
          </a:prstGeom>
          <a:solidFill>
            <a:srgbClr val="ED8137">
              <a:alpha val="87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114" name="Rectangle 12">
            <a:extLst>
              <a:ext uri="{FF2B5EF4-FFF2-40B4-BE49-F238E27FC236}">
                <a16:creationId xmlns:a16="http://schemas.microsoft.com/office/drawing/2014/main" xmlns="" id="{1413D575-D686-4E6F-889D-B49FC0F6B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816" y="3857595"/>
            <a:ext cx="2718139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>
                <a:solidFill>
                  <a:srgbClr val="11111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Средства бюджета субъекта РФ, местных бюджетов в части </a:t>
            </a:r>
            <a:r>
              <a:rPr lang="ru-RU" altLang="ru-RU" sz="1400" dirty="0" err="1">
                <a:solidFill>
                  <a:srgbClr val="11111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софинансирования</a:t>
            </a:r>
            <a:endParaRPr lang="ru-RU" altLang="ru-RU" sz="1400" dirty="0">
              <a:solidFill>
                <a:srgbClr val="11111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矩形 92">
            <a:extLst>
              <a:ext uri="{FF2B5EF4-FFF2-40B4-BE49-F238E27FC236}">
                <a16:creationId xmlns:a16="http://schemas.microsoft.com/office/drawing/2014/main" xmlns="" id="{FB7E24F7-4CDC-4D33-891C-926AA19F172C}"/>
              </a:ext>
            </a:extLst>
          </p:cNvPr>
          <p:cNvSpPr/>
          <p:nvPr/>
        </p:nvSpPr>
        <p:spPr>
          <a:xfrm>
            <a:off x="966030" y="4618079"/>
            <a:ext cx="2718139" cy="78445"/>
          </a:xfrm>
          <a:prstGeom prst="rect">
            <a:avLst/>
          </a:prstGeom>
          <a:solidFill>
            <a:srgbClr val="83BC5C">
              <a:alpha val="87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116" name="Rectangle 12">
            <a:extLst>
              <a:ext uri="{FF2B5EF4-FFF2-40B4-BE49-F238E27FC236}">
                <a16:creationId xmlns:a16="http://schemas.microsoft.com/office/drawing/2014/main" xmlns="" id="{4156D6DD-57C7-4E2D-9B7A-463B6210D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6415" y="4468190"/>
            <a:ext cx="27181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>
                <a:solidFill>
                  <a:srgbClr val="11111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Средства государственных внебюджетных фондов</a:t>
            </a:r>
          </a:p>
        </p:txBody>
      </p:sp>
      <p:sp>
        <p:nvSpPr>
          <p:cNvPr id="117" name="矩形 92">
            <a:extLst>
              <a:ext uri="{FF2B5EF4-FFF2-40B4-BE49-F238E27FC236}">
                <a16:creationId xmlns:a16="http://schemas.microsoft.com/office/drawing/2014/main" xmlns="" id="{94B6ADEC-32B1-485A-B1BD-767847D275D7}"/>
              </a:ext>
            </a:extLst>
          </p:cNvPr>
          <p:cNvSpPr/>
          <p:nvPr/>
        </p:nvSpPr>
        <p:spPr>
          <a:xfrm>
            <a:off x="8330629" y="4991410"/>
            <a:ext cx="2718139" cy="78445"/>
          </a:xfrm>
          <a:prstGeom prst="rect">
            <a:avLst/>
          </a:prstGeom>
          <a:solidFill>
            <a:srgbClr val="F9777A">
              <a:alpha val="87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118" name="Rectangle 12">
            <a:extLst>
              <a:ext uri="{FF2B5EF4-FFF2-40B4-BE49-F238E27FC236}">
                <a16:creationId xmlns:a16="http://schemas.microsoft.com/office/drawing/2014/main" xmlns="" id="{3015391F-78E3-4EBA-9D7E-1470F7B86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8340" y="6282177"/>
            <a:ext cx="27181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>
                <a:solidFill>
                  <a:srgbClr val="11111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Средства Фонда содействия</a:t>
            </a:r>
          </a:p>
          <a:p>
            <a:pPr algn="ctr"/>
            <a:r>
              <a:rPr lang="ru-RU" altLang="ru-RU" sz="1400" dirty="0">
                <a:solidFill>
                  <a:srgbClr val="11111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 реформированию ЖКХ</a:t>
            </a:r>
          </a:p>
        </p:txBody>
      </p:sp>
      <p:sp>
        <p:nvSpPr>
          <p:cNvPr id="119" name="矩形 92">
            <a:extLst>
              <a:ext uri="{FF2B5EF4-FFF2-40B4-BE49-F238E27FC236}">
                <a16:creationId xmlns:a16="http://schemas.microsoft.com/office/drawing/2014/main" xmlns="" id="{CC1287CA-429C-4A10-BC78-88AD2EBA4AD4}"/>
              </a:ext>
            </a:extLst>
          </p:cNvPr>
          <p:cNvSpPr/>
          <p:nvPr/>
        </p:nvSpPr>
        <p:spPr>
          <a:xfrm>
            <a:off x="4536132" y="6163886"/>
            <a:ext cx="2718139" cy="78445"/>
          </a:xfrm>
          <a:prstGeom prst="rect">
            <a:avLst/>
          </a:prstGeom>
          <a:solidFill>
            <a:srgbClr val="FFC000">
              <a:alpha val="87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4507" y="1273023"/>
            <a:ext cx="11416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600" dirty="0">
                <a:solidFill>
                  <a:prstClr val="black"/>
                </a:solidFill>
                <a:latin typeface="Arial Narrow" panose="020B0606020202030204" pitchFamily="34" charset="0"/>
              </a:rPr>
              <a:t>млн. рублей</a:t>
            </a:r>
            <a:endParaRPr lang="ru-RU" sz="16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145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55575" y="104872"/>
            <a:ext cx="5721559" cy="760662"/>
            <a:chOff x="298241" y="91555"/>
            <a:chExt cx="5721559" cy="760662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48"/>
            <a:stretch/>
          </p:blipFill>
          <p:spPr>
            <a:xfrm>
              <a:off x="298241" y="91555"/>
              <a:ext cx="768560" cy="76066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C1A818E0-C93E-4FE3-ABB0-282D1AF01939}"/>
                </a:ext>
              </a:extLst>
            </p:cNvPr>
            <p:cNvSpPr txBox="1"/>
            <p:nvPr/>
          </p:nvSpPr>
          <p:spPr>
            <a:xfrm>
              <a:off x="990600" y="192816"/>
              <a:ext cx="502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 Narrow" panose="020B0606020202030204" pitchFamily="34" charset="0"/>
                  <a:cs typeface="Arial" pitchFamily="34" charset="0"/>
                </a:rPr>
                <a:t>Управление Федерального казначейства</a:t>
              </a:r>
            </a:p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 Narrow" panose="020B0606020202030204" pitchFamily="34" charset="0"/>
                  <a:cs typeface="Arial" pitchFamily="34" charset="0"/>
                </a:rPr>
                <a:t>по Курской области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796124" y="356"/>
            <a:ext cx="4388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Итоги осуществления контроля</a:t>
            </a:r>
            <a:b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финансово-бюджетной сфере</a:t>
            </a:r>
            <a:b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за 2021 год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63373" y="944951"/>
            <a:ext cx="5314374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cap="small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Объем выявленных нарушений</a:t>
            </a:r>
          </a:p>
        </p:txBody>
      </p:sp>
      <p:sp>
        <p:nvSpPr>
          <p:cNvPr id="47" name="Shape 5166">
            <a:extLst>
              <a:ext uri="{FF2B5EF4-FFF2-40B4-BE49-F238E27FC236}">
                <a16:creationId xmlns:a16="http://schemas.microsoft.com/office/drawing/2014/main" xmlns="" id="{DAA639C5-BFFA-4AF0-B17A-4F44A23956A8}"/>
              </a:ext>
            </a:extLst>
          </p:cNvPr>
          <p:cNvSpPr/>
          <p:nvPr/>
        </p:nvSpPr>
        <p:spPr>
          <a:xfrm>
            <a:off x="2590800" y="2209391"/>
            <a:ext cx="1410063" cy="1249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31" y="0"/>
                </a:moveTo>
                <a:lnTo>
                  <a:pt x="4125" y="12945"/>
                </a:lnTo>
                <a:lnTo>
                  <a:pt x="0" y="21600"/>
                </a:lnTo>
                <a:lnTo>
                  <a:pt x="21600" y="7769"/>
                </a:lnTo>
                <a:lnTo>
                  <a:pt x="17131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4109" tIns="44109" rIns="44109" bIns="44109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600" dirty="0">
              <a:solidFill>
                <a:schemeClr val="bg1"/>
              </a:solidFill>
              <a:latin typeface="Arial Narrow" panose="020B060602020203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Shape 5167">
            <a:extLst>
              <a:ext uri="{FF2B5EF4-FFF2-40B4-BE49-F238E27FC236}">
                <a16:creationId xmlns:a16="http://schemas.microsoft.com/office/drawing/2014/main" xmlns="" id="{CE2354D0-1723-468A-9407-54F64BDAD951}"/>
              </a:ext>
            </a:extLst>
          </p:cNvPr>
          <p:cNvSpPr/>
          <p:nvPr/>
        </p:nvSpPr>
        <p:spPr>
          <a:xfrm>
            <a:off x="2163180" y="2950315"/>
            <a:ext cx="2270621" cy="13010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9" y="0"/>
                </a:moveTo>
                <a:lnTo>
                  <a:pt x="2561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039" y="0"/>
                  <a:pt x="1903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4109" tIns="44109" rIns="44109" bIns="44109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600" dirty="0">
              <a:solidFill>
                <a:schemeClr val="bg1"/>
              </a:solidFill>
              <a:latin typeface="Arial Narrow" panose="020B060602020203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Shape 5168">
            <a:extLst>
              <a:ext uri="{FF2B5EF4-FFF2-40B4-BE49-F238E27FC236}">
                <a16:creationId xmlns:a16="http://schemas.microsoft.com/office/drawing/2014/main" xmlns="" id="{BD383A06-214F-4EC5-AF65-47B01275A262}"/>
              </a:ext>
            </a:extLst>
          </p:cNvPr>
          <p:cNvSpPr/>
          <p:nvPr/>
        </p:nvSpPr>
        <p:spPr>
          <a:xfrm>
            <a:off x="1735564" y="3753700"/>
            <a:ext cx="3131179" cy="13010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43" y="0"/>
                </a:moveTo>
                <a:lnTo>
                  <a:pt x="1857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743" y="0"/>
                  <a:pt x="19743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4109" tIns="44109" rIns="44109" bIns="44109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600" dirty="0">
              <a:solidFill>
                <a:schemeClr val="bg1"/>
              </a:solidFill>
              <a:latin typeface="Arial Narrow" panose="020B060602020203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Shape 5169">
            <a:extLst>
              <a:ext uri="{FF2B5EF4-FFF2-40B4-BE49-F238E27FC236}">
                <a16:creationId xmlns:a16="http://schemas.microsoft.com/office/drawing/2014/main" xmlns="" id="{8E24D248-93F9-4DB7-B271-CEF4D753D5B7}"/>
              </a:ext>
            </a:extLst>
          </p:cNvPr>
          <p:cNvSpPr/>
          <p:nvPr/>
        </p:nvSpPr>
        <p:spPr>
          <a:xfrm>
            <a:off x="1298001" y="4557088"/>
            <a:ext cx="3991727" cy="13010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13286"/>
                </a:moveTo>
                <a:lnTo>
                  <a:pt x="0" y="21600"/>
                </a:lnTo>
                <a:lnTo>
                  <a:pt x="21600" y="8314"/>
                </a:lnTo>
                <a:lnTo>
                  <a:pt x="20143" y="0"/>
                </a:lnTo>
                <a:cubicBezTo>
                  <a:pt x="20143" y="0"/>
                  <a:pt x="1457" y="13286"/>
                  <a:pt x="1457" y="13286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4109" tIns="44109" rIns="44109" bIns="44109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600" dirty="0">
              <a:solidFill>
                <a:schemeClr val="bg1"/>
              </a:solidFill>
              <a:latin typeface="Arial Narrow" panose="020B060602020203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1" name="组合 51">
            <a:extLst>
              <a:ext uri="{FF2B5EF4-FFF2-40B4-BE49-F238E27FC236}">
                <a16:creationId xmlns:a16="http://schemas.microsoft.com/office/drawing/2014/main" xmlns="" id="{B78EFE43-75D2-4979-B96E-E2B6629EBED5}"/>
              </a:ext>
            </a:extLst>
          </p:cNvPr>
          <p:cNvGrpSpPr/>
          <p:nvPr/>
        </p:nvGrpSpPr>
        <p:grpSpPr>
          <a:xfrm>
            <a:off x="3018419" y="1863174"/>
            <a:ext cx="985527" cy="795689"/>
            <a:chOff x="2313735" y="1108481"/>
            <a:chExt cx="851329" cy="687055"/>
          </a:xfrm>
        </p:grpSpPr>
        <p:sp>
          <p:nvSpPr>
            <p:cNvPr id="52" name="Shape 5171">
              <a:extLst>
                <a:ext uri="{FF2B5EF4-FFF2-40B4-BE49-F238E27FC236}">
                  <a16:creationId xmlns:a16="http://schemas.microsoft.com/office/drawing/2014/main" xmlns="" id="{DB048FA5-5740-4A21-BD94-7938E3A7B16A}"/>
                </a:ext>
              </a:extLst>
            </p:cNvPr>
            <p:cNvSpPr/>
            <p:nvPr/>
          </p:nvSpPr>
          <p:spPr>
            <a:xfrm>
              <a:off x="2313735" y="1108481"/>
              <a:ext cx="849654" cy="68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gradFill>
              <a:gsLst>
                <a:gs pos="0">
                  <a:srgbClr val="A365D1"/>
                </a:gs>
                <a:gs pos="97000">
                  <a:srgbClr val="DFC9EF"/>
                </a:gs>
              </a:gsLst>
              <a:lin ang="2700000" scaled="1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Shape 5176">
              <a:extLst>
                <a:ext uri="{FF2B5EF4-FFF2-40B4-BE49-F238E27FC236}">
                  <a16:creationId xmlns:a16="http://schemas.microsoft.com/office/drawing/2014/main" xmlns="" id="{05FFBB6F-56B8-4BD2-ABAD-387EA6BCCBFE}"/>
                </a:ext>
              </a:extLst>
            </p:cNvPr>
            <p:cNvSpPr/>
            <p:nvPr/>
          </p:nvSpPr>
          <p:spPr>
            <a:xfrm>
              <a:off x="2322550" y="1409292"/>
              <a:ext cx="84251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ru-RU" altLang="zh-CN" sz="1600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30,5</a:t>
              </a:r>
              <a:endParaRPr lang="zh-CN" alt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组合 54">
            <a:extLst>
              <a:ext uri="{FF2B5EF4-FFF2-40B4-BE49-F238E27FC236}">
                <a16:creationId xmlns:a16="http://schemas.microsoft.com/office/drawing/2014/main" xmlns="" id="{2C3D7184-AAA6-4471-96ED-5468A042B454}"/>
              </a:ext>
            </a:extLst>
          </p:cNvPr>
          <p:cNvGrpSpPr/>
          <p:nvPr/>
        </p:nvGrpSpPr>
        <p:grpSpPr>
          <a:xfrm>
            <a:off x="2590800" y="2950316"/>
            <a:ext cx="1840341" cy="500783"/>
            <a:chOff x="1944344" y="2047198"/>
            <a:chExt cx="1589745" cy="432411"/>
          </a:xfrm>
        </p:grpSpPr>
        <p:sp>
          <p:nvSpPr>
            <p:cNvPr id="55" name="Shape 5173">
              <a:extLst>
                <a:ext uri="{FF2B5EF4-FFF2-40B4-BE49-F238E27FC236}">
                  <a16:creationId xmlns:a16="http://schemas.microsoft.com/office/drawing/2014/main" xmlns="" id="{09B226E5-1E6C-4446-8330-E05AB47B647A}"/>
                </a:ext>
              </a:extLst>
            </p:cNvPr>
            <p:cNvSpPr/>
            <p:nvPr/>
          </p:nvSpPr>
          <p:spPr>
            <a:xfrm>
              <a:off x="1944344" y="2047198"/>
              <a:ext cx="1589745" cy="43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8440" y="0"/>
                  </a:lnTo>
                  <a:cubicBezTo>
                    <a:pt x="18440" y="0"/>
                    <a:pt x="3160" y="0"/>
                    <a:pt x="3160" y="0"/>
                  </a:cubicBezTo>
                  <a:close/>
                </a:path>
              </a:pathLst>
            </a:custGeom>
            <a:gradFill>
              <a:gsLst>
                <a:gs pos="0">
                  <a:srgbClr val="F86266"/>
                </a:gs>
                <a:gs pos="97000">
                  <a:srgbClr val="FCBABC"/>
                </a:gs>
              </a:gsLst>
              <a:lin ang="2700000" scaled="1"/>
            </a:gra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Shape 5177">
              <a:extLst>
                <a:ext uri="{FF2B5EF4-FFF2-40B4-BE49-F238E27FC236}">
                  <a16:creationId xmlns:a16="http://schemas.microsoft.com/office/drawing/2014/main" xmlns="" id="{BFE1915B-0C4A-45DE-8ABE-8D0D0483C325}"/>
                </a:ext>
              </a:extLst>
            </p:cNvPr>
            <p:cNvSpPr/>
            <p:nvPr/>
          </p:nvSpPr>
          <p:spPr>
            <a:xfrm>
              <a:off x="2191740" y="2087244"/>
              <a:ext cx="1099552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ru-RU" altLang="zh-CN" sz="1600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91,5</a:t>
              </a:r>
              <a:endParaRPr lang="zh-CN" alt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组合 57">
            <a:extLst>
              <a:ext uri="{FF2B5EF4-FFF2-40B4-BE49-F238E27FC236}">
                <a16:creationId xmlns:a16="http://schemas.microsoft.com/office/drawing/2014/main" xmlns="" id="{76DF56C3-61F7-4770-88E9-C252F5144293}"/>
              </a:ext>
            </a:extLst>
          </p:cNvPr>
          <p:cNvGrpSpPr/>
          <p:nvPr/>
        </p:nvGrpSpPr>
        <p:grpSpPr>
          <a:xfrm>
            <a:off x="2163182" y="3753700"/>
            <a:ext cx="2700898" cy="500784"/>
            <a:chOff x="1574955" y="2740898"/>
            <a:chExt cx="2333121" cy="432412"/>
          </a:xfrm>
        </p:grpSpPr>
        <p:sp>
          <p:nvSpPr>
            <p:cNvPr id="58" name="Shape 5172">
              <a:extLst>
                <a:ext uri="{FF2B5EF4-FFF2-40B4-BE49-F238E27FC236}">
                  <a16:creationId xmlns:a16="http://schemas.microsoft.com/office/drawing/2014/main" xmlns="" id="{05C26E1E-D13A-4343-AE6C-48506D506F08}"/>
                </a:ext>
              </a:extLst>
            </p:cNvPr>
            <p:cNvSpPr/>
            <p:nvPr/>
          </p:nvSpPr>
          <p:spPr>
            <a:xfrm>
              <a:off x="1574955" y="2740898"/>
              <a:ext cx="2333121" cy="432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447" y="0"/>
                  </a:lnTo>
                  <a:cubicBezTo>
                    <a:pt x="19447" y="0"/>
                    <a:pt x="2153" y="0"/>
                    <a:pt x="2153" y="0"/>
                  </a:cubicBezTo>
                  <a:close/>
                </a:path>
              </a:pathLst>
            </a:custGeom>
            <a:gradFill>
              <a:gsLst>
                <a:gs pos="0">
                  <a:srgbClr val="72AF2F"/>
                </a:gs>
                <a:gs pos="97000">
                  <a:srgbClr val="92D050"/>
                </a:gs>
              </a:gsLst>
              <a:lin ang="2700000" scaled="1"/>
            </a:gra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Shape 5178">
              <a:extLst>
                <a:ext uri="{FF2B5EF4-FFF2-40B4-BE49-F238E27FC236}">
                  <a16:creationId xmlns:a16="http://schemas.microsoft.com/office/drawing/2014/main" xmlns="" id="{5EAC3EFD-4C84-434C-80E1-4ACE9B11FF56}"/>
                </a:ext>
              </a:extLst>
            </p:cNvPr>
            <p:cNvSpPr/>
            <p:nvPr/>
          </p:nvSpPr>
          <p:spPr>
            <a:xfrm>
              <a:off x="1815028" y="2780945"/>
              <a:ext cx="1849246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ru-RU" altLang="zh-CN" sz="1600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284,6</a:t>
              </a:r>
              <a:endParaRPr lang="zh-CN" alt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组合 60">
            <a:extLst>
              <a:ext uri="{FF2B5EF4-FFF2-40B4-BE49-F238E27FC236}">
                <a16:creationId xmlns:a16="http://schemas.microsoft.com/office/drawing/2014/main" xmlns="" id="{3C8A534D-9C89-4872-898C-50072E2A4A06}"/>
              </a:ext>
            </a:extLst>
          </p:cNvPr>
          <p:cNvGrpSpPr/>
          <p:nvPr/>
        </p:nvGrpSpPr>
        <p:grpSpPr>
          <a:xfrm>
            <a:off x="1735563" y="4557085"/>
            <a:ext cx="3561446" cy="500777"/>
            <a:chOff x="1205565" y="3434598"/>
            <a:chExt cx="3076490" cy="432407"/>
          </a:xfrm>
        </p:grpSpPr>
        <p:sp>
          <p:nvSpPr>
            <p:cNvPr id="61" name="Shape 5174">
              <a:extLst>
                <a:ext uri="{FF2B5EF4-FFF2-40B4-BE49-F238E27FC236}">
                  <a16:creationId xmlns:a16="http://schemas.microsoft.com/office/drawing/2014/main" xmlns="" id="{E470FB26-576C-4837-A575-D345D6B93389}"/>
                </a:ext>
              </a:extLst>
            </p:cNvPr>
            <p:cNvSpPr/>
            <p:nvPr/>
          </p:nvSpPr>
          <p:spPr>
            <a:xfrm>
              <a:off x="1205565" y="3434598"/>
              <a:ext cx="307649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67" y="0"/>
                  </a:lnTo>
                  <a:lnTo>
                    <a:pt x="1633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gradFill>
              <a:gsLst>
                <a:gs pos="0">
                  <a:srgbClr val="FABE00"/>
                </a:gs>
                <a:gs pos="97000">
                  <a:schemeClr val="accent4">
                    <a:lumMod val="40000"/>
                    <a:lumOff val="60000"/>
                  </a:schemeClr>
                </a:gs>
              </a:gsLst>
              <a:lin ang="2700000" scaled="1"/>
            </a:gra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Shape 5179">
              <a:extLst>
                <a:ext uri="{FF2B5EF4-FFF2-40B4-BE49-F238E27FC236}">
                  <a16:creationId xmlns:a16="http://schemas.microsoft.com/office/drawing/2014/main" xmlns="" id="{BD568CA9-77FA-41CF-95E9-94CD9558F89F}"/>
                </a:ext>
              </a:extLst>
            </p:cNvPr>
            <p:cNvSpPr/>
            <p:nvPr/>
          </p:nvSpPr>
          <p:spPr>
            <a:xfrm>
              <a:off x="1422332" y="3474643"/>
              <a:ext cx="2634639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ru-RU" altLang="zh-CN" sz="1600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325,2</a:t>
              </a:r>
              <a:endParaRPr lang="zh-CN" alt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组合 64">
            <a:extLst>
              <a:ext uri="{FF2B5EF4-FFF2-40B4-BE49-F238E27FC236}">
                <a16:creationId xmlns:a16="http://schemas.microsoft.com/office/drawing/2014/main" xmlns="" id="{00322789-00F7-409B-A807-51116A4D9803}"/>
              </a:ext>
            </a:extLst>
          </p:cNvPr>
          <p:cNvGrpSpPr/>
          <p:nvPr/>
        </p:nvGrpSpPr>
        <p:grpSpPr>
          <a:xfrm>
            <a:off x="1298002" y="5349315"/>
            <a:ext cx="4422006" cy="500777"/>
            <a:chOff x="827585" y="4118665"/>
            <a:chExt cx="3819870" cy="432407"/>
          </a:xfrm>
          <a:gradFill>
            <a:gsLst>
              <a:gs pos="0">
                <a:srgbClr val="4E93D2"/>
              </a:gs>
              <a:gs pos="97000">
                <a:schemeClr val="accent1">
                  <a:lumMod val="40000"/>
                  <a:lumOff val="60000"/>
                </a:schemeClr>
              </a:gs>
            </a:gsLst>
            <a:lin ang="2700000" scaled="1"/>
          </a:gradFill>
        </p:grpSpPr>
        <p:sp>
          <p:nvSpPr>
            <p:cNvPr id="75" name="Shape 5175">
              <a:extLst>
                <a:ext uri="{FF2B5EF4-FFF2-40B4-BE49-F238E27FC236}">
                  <a16:creationId xmlns:a16="http://schemas.microsoft.com/office/drawing/2014/main" xmlns="" id="{9F424CA3-287D-4F7A-9C29-BD4D6EBCBE9E}"/>
                </a:ext>
              </a:extLst>
            </p:cNvPr>
            <p:cNvSpPr/>
            <p:nvPr/>
          </p:nvSpPr>
          <p:spPr>
            <a:xfrm>
              <a:off x="827585" y="4118665"/>
              <a:ext cx="381987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5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0285" y="0"/>
                  </a:lnTo>
                  <a:cubicBezTo>
                    <a:pt x="20285" y="0"/>
                    <a:pt x="1315" y="0"/>
                    <a:pt x="1315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Shape 5180">
              <a:extLst>
                <a:ext uri="{FF2B5EF4-FFF2-40B4-BE49-F238E27FC236}">
                  <a16:creationId xmlns:a16="http://schemas.microsoft.com/office/drawing/2014/main" xmlns="" id="{56F375A4-F737-4C42-9CE5-A7EE0F7CD0E2}"/>
                </a:ext>
              </a:extLst>
            </p:cNvPr>
            <p:cNvSpPr/>
            <p:nvPr/>
          </p:nvSpPr>
          <p:spPr>
            <a:xfrm>
              <a:off x="1072475" y="4158709"/>
              <a:ext cx="3334354" cy="352318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ru-RU" altLang="zh-CN" sz="1600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374,0</a:t>
              </a:r>
              <a:endParaRPr lang="zh-CN" alt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7" name="Round Same Side Corner Rectangle 22">
            <a:extLst>
              <a:ext uri="{FF2B5EF4-FFF2-40B4-BE49-F238E27FC236}">
                <a16:creationId xmlns:a16="http://schemas.microsoft.com/office/drawing/2014/main" xmlns="" id="{1321B38F-8685-49BE-8466-F224AB34C0DB}"/>
              </a:ext>
            </a:extLst>
          </p:cNvPr>
          <p:cNvSpPr/>
          <p:nvPr/>
        </p:nvSpPr>
        <p:spPr>
          <a:xfrm rot="10800000" flipH="1">
            <a:off x="6233717" y="1878735"/>
            <a:ext cx="57769" cy="595323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A365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260" tIns="47630" rIns="95260" bIns="47630" rtlCol="0" anchor="ctr"/>
          <a:lstStyle/>
          <a:p>
            <a:pPr algn="ctr">
              <a:lnSpc>
                <a:spcPct val="120000"/>
              </a:lnSpc>
            </a:pPr>
            <a:endParaRPr lang="bg-BG" sz="15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Round Same Side Corner Rectangle 23">
            <a:extLst>
              <a:ext uri="{FF2B5EF4-FFF2-40B4-BE49-F238E27FC236}">
                <a16:creationId xmlns:a16="http://schemas.microsoft.com/office/drawing/2014/main" xmlns="" id="{41676A7A-F981-4123-A36B-DB3EA1BB3BEC}"/>
              </a:ext>
            </a:extLst>
          </p:cNvPr>
          <p:cNvSpPr/>
          <p:nvPr/>
        </p:nvSpPr>
        <p:spPr>
          <a:xfrm rot="10800000" flipH="1">
            <a:off x="6231819" y="2783560"/>
            <a:ext cx="57769" cy="595323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F862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260" tIns="47630" rIns="95260" bIns="47630" rtlCol="0" anchor="ctr"/>
          <a:lstStyle/>
          <a:p>
            <a:pPr algn="ctr">
              <a:lnSpc>
                <a:spcPct val="120000"/>
              </a:lnSpc>
            </a:pPr>
            <a:endParaRPr lang="bg-BG" sz="15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Round Same Side Corner Rectangle 24">
            <a:extLst>
              <a:ext uri="{FF2B5EF4-FFF2-40B4-BE49-F238E27FC236}">
                <a16:creationId xmlns:a16="http://schemas.microsoft.com/office/drawing/2014/main" xmlns="" id="{24F9CEDA-615D-45D8-BB5C-9E2C28024017}"/>
              </a:ext>
            </a:extLst>
          </p:cNvPr>
          <p:cNvSpPr/>
          <p:nvPr/>
        </p:nvSpPr>
        <p:spPr>
          <a:xfrm rot="10800000" flipH="1">
            <a:off x="6233717" y="3605974"/>
            <a:ext cx="57769" cy="595323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260" tIns="47630" rIns="95260" bIns="47630" rtlCol="0" anchor="ctr"/>
          <a:lstStyle/>
          <a:p>
            <a:pPr algn="ctr">
              <a:lnSpc>
                <a:spcPct val="120000"/>
              </a:lnSpc>
            </a:pPr>
            <a:endParaRPr lang="bg-BG" sz="15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7" name="Round Same Side Corner Rectangle 76">
            <a:extLst>
              <a:ext uri="{FF2B5EF4-FFF2-40B4-BE49-F238E27FC236}">
                <a16:creationId xmlns:a16="http://schemas.microsoft.com/office/drawing/2014/main" xmlns="" id="{63B1D30D-6034-4389-A7E6-1955AA2D265B}"/>
              </a:ext>
            </a:extLst>
          </p:cNvPr>
          <p:cNvSpPr/>
          <p:nvPr/>
        </p:nvSpPr>
        <p:spPr>
          <a:xfrm rot="10800000" flipH="1">
            <a:off x="6231819" y="4440383"/>
            <a:ext cx="57769" cy="595323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260" tIns="47630" rIns="95260" bIns="47630" rtlCol="0" anchor="ctr"/>
          <a:lstStyle/>
          <a:p>
            <a:pPr algn="ctr">
              <a:lnSpc>
                <a:spcPct val="120000"/>
              </a:lnSpc>
            </a:pPr>
            <a:endParaRPr lang="bg-BG" sz="15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Round Same Side Corner Rectangle 77">
            <a:extLst>
              <a:ext uri="{FF2B5EF4-FFF2-40B4-BE49-F238E27FC236}">
                <a16:creationId xmlns:a16="http://schemas.microsoft.com/office/drawing/2014/main" xmlns="" id="{FAE6711B-FB84-42C4-95E3-948682678729}"/>
              </a:ext>
            </a:extLst>
          </p:cNvPr>
          <p:cNvSpPr/>
          <p:nvPr/>
        </p:nvSpPr>
        <p:spPr>
          <a:xfrm rot="10800000" flipH="1">
            <a:off x="6233717" y="5262797"/>
            <a:ext cx="57769" cy="595323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260" tIns="47630" rIns="95260" bIns="47630" rtlCol="0" anchor="ctr"/>
          <a:lstStyle/>
          <a:p>
            <a:pPr algn="ctr">
              <a:lnSpc>
                <a:spcPct val="120000"/>
              </a:lnSpc>
            </a:pPr>
            <a:endParaRPr lang="bg-BG" sz="15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xmlns="" id="{235638E0-C221-4794-92A2-F6FF0A721891}"/>
              </a:ext>
            </a:extLst>
          </p:cNvPr>
          <p:cNvSpPr txBox="1"/>
          <p:nvPr/>
        </p:nvSpPr>
        <p:spPr>
          <a:xfrm>
            <a:off x="6367419" y="5295386"/>
            <a:ext cx="4526579" cy="5301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ru-RU" altLang="zh-CN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微软雅黑" pitchFamily="34" charset="-122"/>
              </a:rPr>
              <a:t>Несоблюдение порядка, условий предоставления средств из бюджета (33,8%)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xmlns="" id="{7F8456D4-01A2-41BE-A13B-71554296E50D}"/>
              </a:ext>
            </a:extLst>
          </p:cNvPr>
          <p:cNvSpPr txBox="1"/>
          <p:nvPr/>
        </p:nvSpPr>
        <p:spPr>
          <a:xfrm>
            <a:off x="6367419" y="4603462"/>
            <a:ext cx="4526579" cy="2500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ru-RU" altLang="zh-CN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微软雅黑" pitchFamily="34" charset="-122"/>
              </a:rPr>
              <a:t>Нарушения в сфере осуществления закупок (29,4%)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xmlns="" id="{C436FFAD-E87E-4714-A9CA-FAE7855B21FB}"/>
              </a:ext>
            </a:extLst>
          </p:cNvPr>
          <p:cNvSpPr txBox="1"/>
          <p:nvPr/>
        </p:nvSpPr>
        <p:spPr>
          <a:xfrm>
            <a:off x="6367418" y="3675045"/>
            <a:ext cx="4526579" cy="5301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ru-RU" altLang="zh-CN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微软雅黑" pitchFamily="34" charset="-122"/>
              </a:rPr>
              <a:t>Нарушения правил ведения бюджетного учета, представления бюджетной отчетности (25,7%)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xmlns="" id="{9ECBC61B-173B-4919-AAEC-41D8C144C8CD}"/>
              </a:ext>
            </a:extLst>
          </p:cNvPr>
          <p:cNvSpPr txBox="1"/>
          <p:nvPr/>
        </p:nvSpPr>
        <p:spPr>
          <a:xfrm>
            <a:off x="6381027" y="2818101"/>
            <a:ext cx="4526579" cy="2500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ru-RU" altLang="zh-CN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微软雅黑" pitchFamily="34" charset="-122"/>
              </a:rPr>
              <a:t>Неправомерное использование средств (8,3%)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xmlns="" id="{AFA0F969-BDBF-4F27-A405-C0B972523B3D}"/>
              </a:ext>
            </a:extLst>
          </p:cNvPr>
          <p:cNvSpPr txBox="1"/>
          <p:nvPr/>
        </p:nvSpPr>
        <p:spPr>
          <a:xfrm>
            <a:off x="6394382" y="2010950"/>
            <a:ext cx="4526579" cy="2500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ru-RU" altLang="zh-CN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微软雅黑" pitchFamily="34" charset="-122"/>
              </a:rPr>
              <a:t>Другие нарушения (2,8%)</a:t>
            </a:r>
          </a:p>
        </p:txBody>
      </p:sp>
      <p:sp>
        <p:nvSpPr>
          <p:cNvPr id="129" name="Правая фигурная скобка 128">
            <a:extLst>
              <a:ext uri="{FF2B5EF4-FFF2-40B4-BE49-F238E27FC236}">
                <a16:creationId xmlns:a16="http://schemas.microsoft.com/office/drawing/2014/main" xmlns="" id="{9708E4BC-39A7-42DC-A41D-1C659F53F4E4}"/>
              </a:ext>
            </a:extLst>
          </p:cNvPr>
          <p:cNvSpPr/>
          <p:nvPr/>
        </p:nvSpPr>
        <p:spPr>
          <a:xfrm rot="12527905">
            <a:off x="1579124" y="1408781"/>
            <a:ext cx="862191" cy="4498186"/>
          </a:xfrm>
          <a:prstGeom prst="rightBrace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Text Box 89">
            <a:extLst>
              <a:ext uri="{FF2B5EF4-FFF2-40B4-BE49-F238E27FC236}">
                <a16:creationId xmlns:a16="http://schemas.microsoft.com/office/drawing/2014/main" xmlns="" id="{F1C2E383-5182-4015-B7BD-1C5380CA766C}"/>
              </a:ext>
            </a:extLst>
          </p:cNvPr>
          <p:cNvSpPr txBox="1">
            <a:spLocks noChangeArrowheads="1"/>
          </p:cNvSpPr>
          <p:nvPr/>
        </p:nvSpPr>
        <p:spPr bwMode="white">
          <a:xfrm>
            <a:off x="304800" y="3040329"/>
            <a:ext cx="1486903" cy="338554"/>
          </a:xfrm>
          <a:prstGeom prst="rect">
            <a:avLst/>
          </a:prstGeom>
          <a:noFill/>
          <a:ln w="12700"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600" dirty="0">
                <a:solidFill>
                  <a:srgbClr val="161616"/>
                </a:solidFill>
                <a:latin typeface="Arial Narrow" panose="020B0606020202030204" pitchFamily="34" charset="0"/>
                <a:cs typeface="Arial" pitchFamily="34" charset="0"/>
              </a:rPr>
              <a:t>Всего </a:t>
            </a:r>
            <a:r>
              <a:rPr lang="ru-RU" sz="1600" dirty="0" smtClean="0">
                <a:solidFill>
                  <a:srgbClr val="161616"/>
                </a:solidFill>
                <a:latin typeface="Arial Narrow" panose="020B0606020202030204" pitchFamily="34" charset="0"/>
                <a:cs typeface="Arial" pitchFamily="34" charset="0"/>
              </a:rPr>
              <a:t>– 1 105,8</a:t>
            </a:r>
            <a:endParaRPr lang="en-US" sz="1600" dirty="0">
              <a:solidFill>
                <a:srgbClr val="161616"/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02128" y="1310000"/>
            <a:ext cx="11416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600" dirty="0">
                <a:solidFill>
                  <a:prstClr val="black"/>
                </a:solidFill>
                <a:latin typeface="Arial Narrow" panose="020B0606020202030204" pitchFamily="34" charset="0"/>
              </a:rPr>
              <a:t>млн. рублей</a:t>
            </a:r>
            <a:endParaRPr lang="ru-RU" sz="16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687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77" grpId="0" animBg="1"/>
      <p:bldP spid="78" grpId="0" animBg="1"/>
      <p:bldP spid="79" grpId="0" animBg="1"/>
      <p:bldP spid="117" grpId="0" animBg="1"/>
      <p:bldP spid="1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982A3-FC43-4086-96C8-A0C1E818AABB}" type="slidenum">
              <a:rPr lang="ru-RU" altLang="ru-RU" smtClean="0"/>
              <a:pPr/>
              <a:t>6</a:t>
            </a:fld>
            <a:endParaRPr lang="ru-RU" alt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155575" y="104872"/>
            <a:ext cx="5721559" cy="760662"/>
            <a:chOff x="298241" y="91555"/>
            <a:chExt cx="5721559" cy="760662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48"/>
            <a:stretch/>
          </p:blipFill>
          <p:spPr>
            <a:xfrm>
              <a:off x="298241" y="91555"/>
              <a:ext cx="768560" cy="76066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C1A818E0-C93E-4FE3-ABB0-282D1AF01939}"/>
                </a:ext>
              </a:extLst>
            </p:cNvPr>
            <p:cNvSpPr txBox="1"/>
            <p:nvPr/>
          </p:nvSpPr>
          <p:spPr>
            <a:xfrm>
              <a:off x="990600" y="192816"/>
              <a:ext cx="502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 Narrow" panose="020B0606020202030204" pitchFamily="34" charset="0"/>
                  <a:cs typeface="Arial" pitchFamily="34" charset="0"/>
                </a:rPr>
                <a:t>Управление Федерального казначейства</a:t>
              </a:r>
            </a:p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 Narrow" panose="020B0606020202030204" pitchFamily="34" charset="0"/>
                  <a:cs typeface="Arial" pitchFamily="34" charset="0"/>
                </a:rPr>
                <a:t>по Курской области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796124" y="356"/>
            <a:ext cx="4388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Итоги осуществления контроля</a:t>
            </a:r>
            <a:b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финансово-бюджетной сфере</a:t>
            </a:r>
            <a:b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за 2021 год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28800" y="892169"/>
            <a:ext cx="8237775" cy="58477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cap="small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Сведения о принятых мерах по результатам осуществления контроля</a:t>
            </a:r>
            <a:endParaRPr lang="en-US" sz="1600" b="1" cap="small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cap="small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финансово-бюджетной сфере</a:t>
            </a:r>
          </a:p>
        </p:txBody>
      </p:sp>
      <p:sp>
        <p:nvSpPr>
          <p:cNvPr id="18" name="五边形 6">
            <a:extLst>
              <a:ext uri="{FF2B5EF4-FFF2-40B4-BE49-F238E27FC236}">
                <a16:creationId xmlns:a16="http://schemas.microsoft.com/office/drawing/2014/main" xmlns="" id="{1291E928-C70E-4A7B-BDDE-A8A9B7D8E4F3}"/>
              </a:ext>
            </a:extLst>
          </p:cNvPr>
          <p:cNvSpPr/>
          <p:nvPr/>
        </p:nvSpPr>
        <p:spPr>
          <a:xfrm rot="16200000">
            <a:off x="2817706" y="3049697"/>
            <a:ext cx="2517996" cy="3276601"/>
          </a:xfrm>
          <a:prstGeom prst="homePlate">
            <a:avLst>
              <a:gd name="adj" fmla="val 32222"/>
            </a:avLst>
          </a:prstGeom>
          <a:solidFill>
            <a:srgbClr val="EAEAEA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8">
            <a:extLst>
              <a:ext uri="{FF2B5EF4-FFF2-40B4-BE49-F238E27FC236}">
                <a16:creationId xmlns:a16="http://schemas.microsoft.com/office/drawing/2014/main" xmlns="" id="{1802A286-772E-4944-BE20-F9387184D7E6}"/>
              </a:ext>
            </a:extLst>
          </p:cNvPr>
          <p:cNvGrpSpPr/>
          <p:nvPr/>
        </p:nvGrpSpPr>
        <p:grpSpPr>
          <a:xfrm>
            <a:off x="3409747" y="1643050"/>
            <a:ext cx="1357323" cy="1357322"/>
            <a:chOff x="1071538" y="1714488"/>
            <a:chExt cx="1724108" cy="1724108"/>
          </a:xfrm>
        </p:grpSpPr>
        <p:sp>
          <p:nvSpPr>
            <p:cNvPr id="21" name="泪滴形 5">
              <a:extLst>
                <a:ext uri="{FF2B5EF4-FFF2-40B4-BE49-F238E27FC236}">
                  <a16:creationId xmlns:a16="http://schemas.microsoft.com/office/drawing/2014/main" xmlns="" id="{862DD50B-9A54-4B85-B77C-1E7444EA1E14}"/>
                </a:ext>
              </a:extLst>
            </p:cNvPr>
            <p:cNvSpPr/>
            <p:nvPr/>
          </p:nvSpPr>
          <p:spPr>
            <a:xfrm rot="8100000">
              <a:off x="1071538" y="1714488"/>
              <a:ext cx="1724108" cy="1724108"/>
            </a:xfrm>
            <a:prstGeom prst="teardrop">
              <a:avLst/>
            </a:prstGeom>
            <a:gradFill>
              <a:gsLst>
                <a:gs pos="0">
                  <a:srgbClr val="70AC2E"/>
                </a:gs>
                <a:gs pos="99000">
                  <a:srgbClr val="92D050"/>
                </a:gs>
              </a:gsLst>
              <a:lin ang="2700000" scaled="1"/>
            </a:gradFill>
            <a:ln>
              <a:noFill/>
            </a:ln>
            <a:effectLst>
              <a:outerShdw blurRad="584200" dist="203200" dir="8100000" algn="tr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椭圆 10">
              <a:extLst>
                <a:ext uri="{FF2B5EF4-FFF2-40B4-BE49-F238E27FC236}">
                  <a16:creationId xmlns:a16="http://schemas.microsoft.com/office/drawing/2014/main" xmlns="" id="{AE439AF0-67D8-48CA-A5B8-DFC179D0DD72}"/>
                </a:ext>
              </a:extLst>
            </p:cNvPr>
            <p:cNvSpPr/>
            <p:nvPr/>
          </p:nvSpPr>
          <p:spPr>
            <a:xfrm>
              <a:off x="1243097" y="1891784"/>
              <a:ext cx="1371846" cy="137184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3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3" name="组合 11">
            <a:extLst>
              <a:ext uri="{FF2B5EF4-FFF2-40B4-BE49-F238E27FC236}">
                <a16:creationId xmlns:a16="http://schemas.microsoft.com/office/drawing/2014/main" xmlns="" id="{71513C7C-E3C6-4F82-A4DF-D3F70FBC933A}"/>
              </a:ext>
            </a:extLst>
          </p:cNvPr>
          <p:cNvGrpSpPr/>
          <p:nvPr/>
        </p:nvGrpSpPr>
        <p:grpSpPr>
          <a:xfrm>
            <a:off x="6878716" y="1678835"/>
            <a:ext cx="1357323" cy="1357322"/>
            <a:chOff x="1074797" y="1692062"/>
            <a:chExt cx="1724108" cy="1724108"/>
          </a:xfrm>
        </p:grpSpPr>
        <p:sp>
          <p:nvSpPr>
            <p:cNvPr id="24" name="泪滴形 5">
              <a:extLst>
                <a:ext uri="{FF2B5EF4-FFF2-40B4-BE49-F238E27FC236}">
                  <a16:creationId xmlns:a16="http://schemas.microsoft.com/office/drawing/2014/main" xmlns="" id="{A26149C5-AE63-4345-8488-E9379CDEBC42}"/>
                </a:ext>
              </a:extLst>
            </p:cNvPr>
            <p:cNvSpPr/>
            <p:nvPr/>
          </p:nvSpPr>
          <p:spPr>
            <a:xfrm rot="8100000">
              <a:off x="1074797" y="1692062"/>
              <a:ext cx="1724108" cy="1724108"/>
            </a:xfrm>
            <a:prstGeom prst="teardrop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99000">
                  <a:schemeClr val="accent2">
                    <a:lumMod val="40000"/>
                    <a:lumOff val="6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584200" dist="203200" dir="8100000" algn="tr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椭圆 13">
              <a:extLst>
                <a:ext uri="{FF2B5EF4-FFF2-40B4-BE49-F238E27FC236}">
                  <a16:creationId xmlns:a16="http://schemas.microsoft.com/office/drawing/2014/main" xmlns="" id="{4573A9FC-387B-40F6-9A37-85392F54F637}"/>
                </a:ext>
              </a:extLst>
            </p:cNvPr>
            <p:cNvSpPr/>
            <p:nvPr/>
          </p:nvSpPr>
          <p:spPr>
            <a:xfrm>
              <a:off x="1243097" y="1891784"/>
              <a:ext cx="1371846" cy="137184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3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0" name="五边形 6">
            <a:extLst>
              <a:ext uri="{FF2B5EF4-FFF2-40B4-BE49-F238E27FC236}">
                <a16:creationId xmlns:a16="http://schemas.microsoft.com/office/drawing/2014/main" xmlns="" id="{A1182283-2F1E-48FC-BACA-DEB5A9D8ECE6}"/>
              </a:ext>
            </a:extLst>
          </p:cNvPr>
          <p:cNvSpPr/>
          <p:nvPr/>
        </p:nvSpPr>
        <p:spPr>
          <a:xfrm rot="16200000">
            <a:off x="6326993" y="3049696"/>
            <a:ext cx="2517995" cy="3276601"/>
          </a:xfrm>
          <a:prstGeom prst="homePlate">
            <a:avLst>
              <a:gd name="adj" fmla="val 32222"/>
            </a:avLst>
          </a:prstGeom>
          <a:solidFill>
            <a:srgbClr val="EAEAEA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 Box 18">
            <a:extLst>
              <a:ext uri="{FF2B5EF4-FFF2-40B4-BE49-F238E27FC236}">
                <a16:creationId xmlns:a16="http://schemas.microsoft.com/office/drawing/2014/main" xmlns="" id="{4A6E4D0D-982F-48A1-8F9E-6656D13605FE}"/>
              </a:ext>
            </a:extLst>
          </p:cNvPr>
          <p:cNvSpPr txBox="1">
            <a:spLocks noChangeArrowheads="1"/>
          </p:cNvSpPr>
          <p:nvPr/>
        </p:nvSpPr>
        <p:spPr bwMode="white">
          <a:xfrm>
            <a:off x="3251202" y="2159058"/>
            <a:ext cx="1651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 dirty="0">
                <a:latin typeface="Arial Narrow" panose="020B0606020202030204" pitchFamily="34" charset="0"/>
                <a:cs typeface="Arial" charset="0"/>
              </a:rPr>
              <a:t>50</a:t>
            </a:r>
          </a:p>
        </p:txBody>
      </p:sp>
      <p:sp>
        <p:nvSpPr>
          <p:cNvPr id="39" name="Text Box 18">
            <a:extLst>
              <a:ext uri="{FF2B5EF4-FFF2-40B4-BE49-F238E27FC236}">
                <a16:creationId xmlns:a16="http://schemas.microsoft.com/office/drawing/2014/main" xmlns="" id="{DDEC7323-58B8-4A87-B91A-EC9D58D149CF}"/>
              </a:ext>
            </a:extLst>
          </p:cNvPr>
          <p:cNvSpPr txBox="1">
            <a:spLocks noChangeArrowheads="1"/>
          </p:cNvSpPr>
          <p:nvPr/>
        </p:nvSpPr>
        <p:spPr bwMode="white">
          <a:xfrm>
            <a:off x="6731878" y="2123273"/>
            <a:ext cx="1651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 b="1" dirty="0">
                <a:latin typeface="Arial Narrow" panose="020B0606020202030204" pitchFamily="34" charset="0"/>
                <a:cs typeface="Arial" charset="0"/>
              </a:rPr>
              <a:t>54</a:t>
            </a:r>
          </a:p>
        </p:txBody>
      </p:sp>
      <p:sp>
        <p:nvSpPr>
          <p:cNvPr id="40" name="Text Box 9">
            <a:extLst>
              <a:ext uri="{FF2B5EF4-FFF2-40B4-BE49-F238E27FC236}">
                <a16:creationId xmlns:a16="http://schemas.microsoft.com/office/drawing/2014/main" xmlns="" id="{86E09017-E5AA-49B9-B978-3D2AB27C8C96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38403" y="3915670"/>
            <a:ext cx="3200399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Arial" charset="0"/>
              </a:rPr>
              <a:t> Представлений</a:t>
            </a:r>
            <a:endParaRPr lang="en-US" sz="14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Arial" charset="0"/>
            </a:endParaRPr>
          </a:p>
          <a:p>
            <a:pPr algn="ctr" eaLnBrk="0" hangingPunct="0"/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Arial" charset="0"/>
              </a:rPr>
              <a:t>на общую сумму 1 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Arial" charset="0"/>
              </a:rPr>
              <a:t>648,7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Arial" charset="0"/>
              </a:rPr>
              <a:t> млн. рублей,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Arial" charset="0"/>
              </a:rPr>
              <a:t>направлены 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Arial" charset="0"/>
              </a:rPr>
              <a:t>объектам контроля, в том числе по результатам контрольных мероприятий, проведенных в предшествующем периоде, срок реализации по которым наступил в отчетном периоде </a:t>
            </a:r>
          </a:p>
        </p:txBody>
      </p:sp>
      <p:sp>
        <p:nvSpPr>
          <p:cNvPr id="41" name="Text Box 9">
            <a:extLst>
              <a:ext uri="{FF2B5EF4-FFF2-40B4-BE49-F238E27FC236}">
                <a16:creationId xmlns:a16="http://schemas.microsoft.com/office/drawing/2014/main" xmlns="" id="{43126115-1271-4D10-B9E4-C864F7637A3B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967875" y="3915670"/>
            <a:ext cx="3236229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Материала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Arial" charset="0"/>
            </a:endParaRPr>
          </a:p>
          <a:p>
            <a:pPr algn="ctr" eaLnBrk="0" hangingPunct="0"/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контрольных мероприятий на общую сумму 1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969,0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 млн. рублей,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переданы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в правоохранительные органы и органы прокуратуры, в том числе по результатам контрольных мероприятий, проведенных в предшествующем периоде, срок реализации по которым наступил в отчетном периоде </a:t>
            </a:r>
          </a:p>
        </p:txBody>
      </p:sp>
    </p:spTree>
    <p:extLst>
      <p:ext uri="{BB962C8B-B14F-4D97-AF65-F5344CB8AC3E}">
        <p14:creationId xmlns:p14="http://schemas.microsoft.com/office/powerpoint/2010/main" val="2325643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55575" y="104872"/>
            <a:ext cx="5721559" cy="760662"/>
            <a:chOff x="298241" y="91555"/>
            <a:chExt cx="5721559" cy="760662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48"/>
            <a:stretch/>
          </p:blipFill>
          <p:spPr>
            <a:xfrm>
              <a:off x="298241" y="91555"/>
              <a:ext cx="768560" cy="76066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C1A818E0-C93E-4FE3-ABB0-282D1AF01939}"/>
                </a:ext>
              </a:extLst>
            </p:cNvPr>
            <p:cNvSpPr txBox="1"/>
            <p:nvPr/>
          </p:nvSpPr>
          <p:spPr>
            <a:xfrm>
              <a:off x="990600" y="192816"/>
              <a:ext cx="502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 Narrow" panose="020B0606020202030204" pitchFamily="34" charset="0"/>
                  <a:cs typeface="Arial" pitchFamily="34" charset="0"/>
                </a:rPr>
                <a:t>Управление Федерального казначейства</a:t>
              </a:r>
            </a:p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 Narrow" panose="020B0606020202030204" pitchFamily="34" charset="0"/>
                  <a:cs typeface="Arial" pitchFamily="34" charset="0"/>
                </a:rPr>
                <a:t>по Курской области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796124" y="356"/>
            <a:ext cx="4388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Итоги осуществления контроля</a:t>
            </a:r>
            <a:b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финансово-бюджетной сфере</a:t>
            </a:r>
            <a:b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за 2021 год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400300" y="929949"/>
            <a:ext cx="7391400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cap="small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Производство по делам об административных правонарушениях</a:t>
            </a:r>
          </a:p>
        </p:txBody>
      </p:sp>
      <p:sp>
        <p:nvSpPr>
          <p:cNvPr id="68" name="五边形 6"/>
          <p:cNvSpPr/>
          <p:nvPr/>
        </p:nvSpPr>
        <p:spPr>
          <a:xfrm>
            <a:off x="2494049" y="3283865"/>
            <a:ext cx="3879370" cy="1022817"/>
          </a:xfrm>
          <a:prstGeom prst="homePlate">
            <a:avLst>
              <a:gd name="adj" fmla="val 37734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7800000" scaled="0"/>
          </a:gra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69" name="平行四边形 3"/>
          <p:cNvSpPr/>
          <p:nvPr/>
        </p:nvSpPr>
        <p:spPr>
          <a:xfrm rot="16200000">
            <a:off x="2158901" y="3619379"/>
            <a:ext cx="1507515" cy="836488"/>
          </a:xfrm>
          <a:prstGeom prst="parallelogram">
            <a:avLst>
              <a:gd name="adj" fmla="val 55547"/>
            </a:avLst>
          </a:prstGeom>
          <a:solidFill>
            <a:schemeClr val="accent2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 Narrow" pitchFamily="34" charset="0"/>
              <a:ea typeface="微软雅黑"/>
            </a:endParaRPr>
          </a:p>
        </p:txBody>
      </p:sp>
      <p:sp>
        <p:nvSpPr>
          <p:cNvPr id="70" name="矩形 2"/>
          <p:cNvSpPr/>
          <p:nvPr/>
        </p:nvSpPr>
        <p:spPr>
          <a:xfrm>
            <a:off x="1309660" y="3772492"/>
            <a:ext cx="2021246" cy="1018889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7800000" scaled="0"/>
          </a:gra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 Narrow" pitchFamily="34" charset="0"/>
              <a:ea typeface="微软雅黑"/>
            </a:endParaRPr>
          </a:p>
        </p:txBody>
      </p:sp>
      <p:sp>
        <p:nvSpPr>
          <p:cNvPr id="71" name="五边形 7"/>
          <p:cNvSpPr/>
          <p:nvPr/>
        </p:nvSpPr>
        <p:spPr>
          <a:xfrm>
            <a:off x="2474944" y="1598583"/>
            <a:ext cx="5181601" cy="1022817"/>
          </a:xfrm>
          <a:prstGeom prst="homePlate">
            <a:avLst>
              <a:gd name="adj" fmla="val 37734"/>
            </a:avLst>
          </a:prstGeom>
          <a:gradFill>
            <a:gsLst>
              <a:gs pos="0">
                <a:srgbClr val="8DCD47"/>
              </a:gs>
              <a:gs pos="100000">
                <a:srgbClr val="C6E6A2"/>
              </a:gs>
            </a:gsLst>
            <a:lin ang="7800000" scaled="0"/>
          </a:gra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72" name="平行四边形 8"/>
          <p:cNvSpPr/>
          <p:nvPr/>
        </p:nvSpPr>
        <p:spPr>
          <a:xfrm rot="16200000">
            <a:off x="2231445" y="1844147"/>
            <a:ext cx="1327617" cy="836488"/>
          </a:xfrm>
          <a:prstGeom prst="parallelogram">
            <a:avLst>
              <a:gd name="adj" fmla="val 55547"/>
            </a:avLst>
          </a:prstGeom>
          <a:solidFill>
            <a:srgbClr val="87C509">
              <a:lumMod val="5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73" name="矩形 9"/>
          <p:cNvSpPr/>
          <p:nvPr/>
        </p:nvSpPr>
        <p:spPr>
          <a:xfrm>
            <a:off x="1260623" y="2066801"/>
            <a:ext cx="2070283" cy="1022817"/>
          </a:xfrm>
          <a:prstGeom prst="rect">
            <a:avLst/>
          </a:prstGeom>
          <a:gradFill>
            <a:gsLst>
              <a:gs pos="0">
                <a:srgbClr val="8DCD47"/>
              </a:gs>
              <a:gs pos="100000">
                <a:srgbClr val="C6E6A2"/>
              </a:gs>
            </a:gsLst>
            <a:lin ang="6600000" scaled="0"/>
          </a:gra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 Narrow" pitchFamily="34" charset="0"/>
              <a:ea typeface="微软雅黑"/>
            </a:endParaRPr>
          </a:p>
        </p:txBody>
      </p:sp>
      <p:sp>
        <p:nvSpPr>
          <p:cNvPr id="74" name="五边形 10"/>
          <p:cNvSpPr/>
          <p:nvPr/>
        </p:nvSpPr>
        <p:spPr>
          <a:xfrm>
            <a:off x="2477009" y="4992025"/>
            <a:ext cx="3896409" cy="1022817"/>
          </a:xfrm>
          <a:prstGeom prst="homePlate">
            <a:avLst>
              <a:gd name="adj" fmla="val 37734"/>
            </a:avLst>
          </a:prstGeom>
          <a:gradFill>
            <a:gsLst>
              <a:gs pos="0">
                <a:srgbClr val="00B0F0"/>
              </a:gs>
              <a:gs pos="100000">
                <a:srgbClr val="A7E8FF"/>
              </a:gs>
            </a:gsLst>
            <a:lin ang="7800000" scaled="0"/>
          </a:gra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75" name="平行四边形 11"/>
          <p:cNvSpPr/>
          <p:nvPr/>
        </p:nvSpPr>
        <p:spPr>
          <a:xfrm rot="16200000">
            <a:off x="2218157" y="5242452"/>
            <a:ext cx="1371601" cy="853895"/>
          </a:xfrm>
          <a:prstGeom prst="parallelogram">
            <a:avLst>
              <a:gd name="adj" fmla="val 55547"/>
            </a:avLst>
          </a:prstGeom>
          <a:solidFill>
            <a:srgbClr val="0082B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 Narrow" pitchFamily="34" charset="0"/>
              <a:ea typeface="微软雅黑"/>
            </a:endParaRPr>
          </a:p>
        </p:txBody>
      </p:sp>
      <p:sp>
        <p:nvSpPr>
          <p:cNvPr id="76" name="矩形 12"/>
          <p:cNvSpPr/>
          <p:nvPr/>
        </p:nvSpPr>
        <p:spPr>
          <a:xfrm>
            <a:off x="1332772" y="5500586"/>
            <a:ext cx="2003838" cy="1028512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A7E8FF"/>
              </a:gs>
            </a:gsLst>
            <a:lin ang="7800000" scaled="0"/>
          </a:gra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 Narrow" pitchFamily="34" charset="0"/>
              <a:ea typeface="微软雅黑"/>
            </a:endParaRPr>
          </a:p>
        </p:txBody>
      </p:sp>
      <p:sp>
        <p:nvSpPr>
          <p:cNvPr id="90" name="Text Box 9">
            <a:extLst>
              <a:ext uri="{FF2B5EF4-FFF2-40B4-BE49-F238E27FC236}">
                <a16:creationId xmlns:a16="http://schemas.microsoft.com/office/drawing/2014/main" xmlns="" id="{F496030A-0F41-4B24-8D74-1F4B547F0A4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366985" y="2208877"/>
            <a:ext cx="185755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4 – </a:t>
            </a:r>
          </a:p>
          <a:p>
            <a:pPr algn="ctr" eaLnBrk="0" hangingPunct="0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по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ч. 3 ст.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15.15.3</a:t>
            </a:r>
          </a:p>
          <a:p>
            <a:pPr algn="ctr" eaLnBrk="0" hangingPunct="0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КоАП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РФ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xmlns="" id="{046D6E4D-FC26-4588-A4B4-065CCEAA7969}"/>
              </a:ext>
            </a:extLst>
          </p:cNvPr>
          <p:cNvSpPr txBox="1"/>
          <p:nvPr/>
        </p:nvSpPr>
        <p:spPr>
          <a:xfrm>
            <a:off x="3675009" y="1848381"/>
            <a:ext cx="34481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в части нарушения порядка предоставления межбюджетных трансфертов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92" name="Text Box 9">
            <a:extLst>
              <a:ext uri="{FF2B5EF4-FFF2-40B4-BE49-F238E27FC236}">
                <a16:creationId xmlns:a16="http://schemas.microsoft.com/office/drawing/2014/main" xmlns="" id="{05F6745E-92EF-41E3-AB04-636F977E8993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7643976" y="1848381"/>
            <a:ext cx="4254943" cy="52322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 contourW="38100">
            <a:contourClr>
              <a:srgbClr val="92D05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Вынесено 4 постановления о назначении административного наказания в виде предупреждения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366985" y="3866437"/>
            <a:ext cx="18575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/>
            <a:r>
              <a:rPr lang="ru-RU" sz="1600" dirty="0" smtClean="0">
                <a:solidFill>
                  <a:srgbClr val="44546A">
                    <a:lumMod val="75000"/>
                  </a:srgbClr>
                </a:solidFill>
                <a:latin typeface="Arial Narrow" panose="020B0606020202030204" pitchFamily="34" charset="0"/>
                <a:cs typeface="Arial" charset="0"/>
              </a:rPr>
              <a:t>1 – </a:t>
            </a:r>
          </a:p>
          <a:p>
            <a:pPr lvl="0" algn="ctr" eaLnBrk="0" hangingPunct="0"/>
            <a:r>
              <a:rPr lang="ru-RU" sz="1600" dirty="0" smtClean="0">
                <a:solidFill>
                  <a:srgbClr val="44546A">
                    <a:lumMod val="75000"/>
                  </a:srgbClr>
                </a:solidFill>
                <a:latin typeface="Arial Narrow" panose="020B0606020202030204" pitchFamily="34" charset="0"/>
                <a:cs typeface="Arial" charset="0"/>
              </a:rPr>
              <a:t>по </a:t>
            </a:r>
            <a:r>
              <a:rPr lang="ru-RU" sz="1600" dirty="0">
                <a:solidFill>
                  <a:srgbClr val="44546A">
                    <a:lumMod val="75000"/>
                  </a:srgbClr>
                </a:solidFill>
                <a:latin typeface="Arial Narrow" panose="020B0606020202030204" pitchFamily="34" charset="0"/>
                <a:cs typeface="Arial" charset="0"/>
              </a:rPr>
              <a:t>ч. 4 ст. 7.29.3</a:t>
            </a:r>
          </a:p>
          <a:p>
            <a:pPr lvl="0" algn="ctr" eaLnBrk="0" hangingPunct="0"/>
            <a:r>
              <a:rPr lang="ru-RU" sz="1600" dirty="0">
                <a:solidFill>
                  <a:srgbClr val="44546A">
                    <a:lumMod val="75000"/>
                  </a:srgbClr>
                </a:solidFill>
                <a:latin typeface="Arial Narrow" panose="020B0606020202030204" pitchFamily="34" charset="0"/>
                <a:cs typeface="Arial" charset="0"/>
              </a:rPr>
              <a:t>КоАП РФ</a:t>
            </a:r>
            <a:endParaRPr lang="ru-RU" sz="1600" dirty="0">
              <a:solidFill>
                <a:srgbClr val="44546A">
                  <a:lumMod val="75000"/>
                </a:srgbClr>
              </a:solidFill>
              <a:latin typeface="Arial Narrow" panose="020B0606020202030204" pitchFamily="34" charset="0"/>
              <a:cs typeface="Arial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xmlns="" id="{1517149D-6C05-4396-BDE4-8749A3BA1943}"/>
              </a:ext>
            </a:extLst>
          </p:cNvPr>
          <p:cNvSpPr txBox="1"/>
          <p:nvPr/>
        </p:nvSpPr>
        <p:spPr>
          <a:xfrm>
            <a:off x="3393171" y="3479717"/>
            <a:ext cx="29802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в части нарушение срока утверждения вносимых изменений в план-график закупок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95" name="Text Box 9">
            <a:extLst>
              <a:ext uri="{FF2B5EF4-FFF2-40B4-BE49-F238E27FC236}">
                <a16:creationId xmlns:a16="http://schemas.microsoft.com/office/drawing/2014/main" xmlns="" id="{934A0FD1-356D-4A73-9004-AA1D6E979B41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373419" y="3425941"/>
            <a:ext cx="4201579" cy="738664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 contourW="38100">
            <a:contourClr>
              <a:schemeClr val="accent2">
                <a:lumMod val="60000"/>
                <a:lumOff val="40000"/>
              </a:schemeClr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Вынесено 1 постановление о прекращении производства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по делу об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административном правонарушении в связи</a:t>
            </a:r>
          </a:p>
          <a:p>
            <a:pPr eaLnBrk="0" hangingPunct="0"/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с молозначительностью</a:t>
            </a:r>
          </a:p>
        </p:txBody>
      </p:sp>
      <p:sp>
        <p:nvSpPr>
          <p:cNvPr id="96" name="Text Box 9">
            <a:extLst>
              <a:ext uri="{FF2B5EF4-FFF2-40B4-BE49-F238E27FC236}">
                <a16:creationId xmlns:a16="http://schemas.microsoft.com/office/drawing/2014/main" xmlns="" id="{52C09752-349C-4DB5-8B83-05AF5B82C06A}"/>
              </a:ext>
            </a:extLst>
          </p:cNvPr>
          <p:cNvSpPr txBox="1">
            <a:spLocks noChangeArrowheads="1"/>
          </p:cNvSpPr>
          <p:nvPr/>
        </p:nvSpPr>
        <p:spPr bwMode="gray">
          <a:xfrm rot="16200000">
            <a:off x="-1142821" y="3917567"/>
            <a:ext cx="34582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Составлено 6 протоколов </a:t>
            </a:r>
            <a:endParaRPr lang="ru-RU" sz="1600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Arial" charset="0"/>
            </a:endParaRPr>
          </a:p>
          <a:p>
            <a:pPr algn="ctr" eaLnBrk="0" hangingPunct="0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об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административных правонарушениях</a:t>
            </a:r>
            <a:endParaRPr lang="en-US" sz="16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Arial" charset="0"/>
            </a:endParaRPr>
          </a:p>
        </p:txBody>
      </p:sp>
      <p:sp>
        <p:nvSpPr>
          <p:cNvPr id="97" name="Правая фигурная скобка 96">
            <a:extLst>
              <a:ext uri="{FF2B5EF4-FFF2-40B4-BE49-F238E27FC236}">
                <a16:creationId xmlns:a16="http://schemas.microsoft.com/office/drawing/2014/main" xmlns="" id="{60A7AFE9-14C4-412D-BA32-02A8A8DC0666}"/>
              </a:ext>
            </a:extLst>
          </p:cNvPr>
          <p:cNvSpPr/>
          <p:nvPr/>
        </p:nvSpPr>
        <p:spPr>
          <a:xfrm rot="10800000">
            <a:off x="838814" y="2066801"/>
            <a:ext cx="350695" cy="4466971"/>
          </a:xfrm>
          <a:prstGeom prst="rightBrac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Text Box 9">
            <a:extLst>
              <a:ext uri="{FF2B5EF4-FFF2-40B4-BE49-F238E27FC236}">
                <a16:creationId xmlns:a16="http://schemas.microsoft.com/office/drawing/2014/main" xmlns="" id="{A501D7F6-D712-4B3B-B9E2-9CCCED17E533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347346" y="5599343"/>
            <a:ext cx="187719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1 – </a:t>
            </a:r>
          </a:p>
          <a:p>
            <a:pPr algn="ctr" eaLnBrk="0" hangingPunct="0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по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ч. 20 ст. 19.5</a:t>
            </a:r>
          </a:p>
          <a:p>
            <a:pPr algn="ctr" eaLnBrk="0" hangingPunct="0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КоАП РФ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26038C3F-452F-4D05-B57C-96214EE08E46}"/>
              </a:ext>
            </a:extLst>
          </p:cNvPr>
          <p:cNvSpPr txBox="1"/>
          <p:nvPr/>
        </p:nvSpPr>
        <p:spPr>
          <a:xfrm>
            <a:off x="3392386" y="5241823"/>
            <a:ext cx="29363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в части невыполнения в </a:t>
            </a:r>
            <a:r>
              <a:rPr lang="ru-RU" sz="1400" dirty="0" smtClean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срок</a:t>
            </a:r>
          </a:p>
          <a:p>
            <a:r>
              <a:rPr lang="ru-RU" sz="1400" dirty="0" smtClean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законного </a:t>
            </a:r>
            <a:r>
              <a:rPr lang="ru-RU" sz="1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представления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117" name="Text Box 9">
            <a:extLst>
              <a:ext uri="{FF2B5EF4-FFF2-40B4-BE49-F238E27FC236}">
                <a16:creationId xmlns:a16="http://schemas.microsoft.com/office/drawing/2014/main" xmlns="" id="{270BC8F8-F082-4633-AD65-E928D66D234B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373418" y="5134101"/>
            <a:ext cx="4254943" cy="738664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 contourW="38100">
            <a:contourClr>
              <a:srgbClr val="00B0F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Вынесено 1 постановление о назначении административного наказания в виде штрафа</a:t>
            </a:r>
          </a:p>
          <a:p>
            <a:pPr eaLnBrk="0" hangingPunct="0"/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charset="0"/>
              </a:rPr>
              <a:t>на сумму 20,0 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93163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2">
      <a:majorFont>
        <a:latin typeface="Franklin Gothic Medium Cond"/>
        <a:ea typeface=""/>
        <a:cs typeface=""/>
      </a:majorFont>
      <a:minorFont>
        <a:latin typeface="Open Sans Condensed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3790</TotalTime>
  <Words>650</Words>
  <Application>Microsoft Office PowerPoint</Application>
  <PresentationFormat>Произвольный</PresentationFormat>
  <Paragraphs>117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Office Theme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Васянина Лилия</cp:lastModifiedBy>
  <cp:revision>274</cp:revision>
  <cp:lastPrinted>2020-05-18T12:14:53Z</cp:lastPrinted>
  <dcterms:created xsi:type="dcterms:W3CDTF">2019-07-31T16:47:50Z</dcterms:created>
  <dcterms:modified xsi:type="dcterms:W3CDTF">2022-02-07T09:49:03Z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