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1" r:id="rId2"/>
  </p:sldMasterIdLst>
  <p:notesMasterIdLst>
    <p:notesMasterId r:id="rId9"/>
  </p:notesMasterIdLst>
  <p:sldIdLst>
    <p:sldId id="256" r:id="rId3"/>
    <p:sldId id="465" r:id="rId4"/>
    <p:sldId id="466" r:id="rId5"/>
    <p:sldId id="463" r:id="rId6"/>
    <p:sldId id="464" r:id="rId7"/>
    <p:sldId id="468" r:id="rId8"/>
  </p:sldIdLst>
  <p:sldSz cx="12192000" cy="6858000"/>
  <p:notesSz cx="9926638" cy="6797675"/>
  <p:defaultTextStyle>
    <a:defPPr>
      <a:defRPr lang="ru-RU"/>
    </a:defPPr>
    <a:lvl1pPr marL="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087" userDrawn="1">
          <p15:clr>
            <a:srgbClr val="A4A3A4"/>
          </p15:clr>
        </p15:guide>
        <p15:guide id="2" pos="720" userDrawn="1">
          <p15:clr>
            <a:srgbClr val="A4A3A4"/>
          </p15:clr>
        </p15:guide>
        <p15:guide id="3" orient="horz" pos="26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лещенен Алексей Валентинович" initials="МАВ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CD6"/>
    <a:srgbClr val="C6788E"/>
    <a:srgbClr val="D69EAE"/>
    <a:srgbClr val="EACED6"/>
    <a:srgbClr val="AFA2BA"/>
    <a:srgbClr val="9C8CAA"/>
    <a:srgbClr val="A495B1"/>
    <a:srgbClr val="96B7E2"/>
    <a:srgbClr val="877498"/>
    <a:srgbClr val="C3B9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3" autoAdjust="0"/>
    <p:restoredTop sz="94057" autoAdjust="0"/>
  </p:normalViewPr>
  <p:slideViewPr>
    <p:cSldViewPr>
      <p:cViewPr varScale="1">
        <p:scale>
          <a:sx n="113" d="100"/>
          <a:sy n="113" d="100"/>
        </p:scale>
        <p:origin x="-630" y="-108"/>
      </p:cViewPr>
      <p:guideLst>
        <p:guide orient="horz" pos="6087"/>
        <p:guide orient="horz" pos="2688"/>
        <p:guide pos="72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29.07.2021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7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894044" y="1149138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0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8" name="bk object 18"/>
          <p:cNvSpPr/>
          <p:nvPr/>
        </p:nvSpPr>
        <p:spPr>
          <a:xfrm>
            <a:off x="1552103" y="5198930"/>
            <a:ext cx="321327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9" name="bk object 19"/>
          <p:cNvSpPr/>
          <p:nvPr/>
        </p:nvSpPr>
        <p:spPr>
          <a:xfrm>
            <a:off x="6626351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0" name="bk object 20"/>
          <p:cNvSpPr/>
          <p:nvPr/>
        </p:nvSpPr>
        <p:spPr>
          <a:xfrm>
            <a:off x="6593669" y="5372213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1" name="bk object 21"/>
          <p:cNvSpPr/>
          <p:nvPr/>
        </p:nvSpPr>
        <p:spPr>
          <a:xfrm>
            <a:off x="6593669" y="4832595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7"/>
            <a:ext cx="3191672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56"/>
            <a:ext cx="4351792" cy="195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62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67BB-3C85-4734-B714-4FD00BB4A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5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9EA2-D49E-48DA-8C6E-166BE8DD5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1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2879-FE00-49E1-91EC-D1E795BA3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7BC6-5486-46C6-A12B-6EB9A8FD5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39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F1DA-3817-4B43-85EB-D709F1DA2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9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F11CB-8C1A-4AFB-964F-B58B637EE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430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F3FC6-6C52-46F3-82DE-5591626A4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877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AA11A-924A-44A1-B805-CD4985DE22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2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C563B-47AD-4F55-A454-EDE732BCD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35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ACA41-4316-426C-A5E0-E7293870B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3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800">
              <a:latin typeface="+mn-lt"/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327AA-5FA8-41B7-962E-0E0F37451B55}" type="datetime1">
              <a:rPr lang="en-US"/>
              <a:pPr>
                <a:defRPr/>
              </a:pPr>
              <a:t>7/29/2021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982A3-FC43-4086-96C8-A0C1E818AA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94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7CD060-4C10-4E89-B98B-B079BC296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1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0" name="TextBox 9"/>
          <p:cNvSpPr txBox="1"/>
          <p:nvPr/>
        </p:nvSpPr>
        <p:spPr>
          <a:xfrm>
            <a:off x="696756" y="2655066"/>
            <a:ext cx="7730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2021 года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www.kursk.roskazna.gov.ru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981111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grpSp>
        <p:nvGrpSpPr>
          <p:cNvPr id="3" name="Группа 2"/>
          <p:cNvGrpSpPr/>
          <p:nvPr/>
        </p:nvGrpSpPr>
        <p:grpSpPr>
          <a:xfrm>
            <a:off x="298241" y="91555"/>
            <a:ext cx="5721559" cy="760662"/>
            <a:chOff x="298241" y="91555"/>
            <a:chExt cx="5721559" cy="76066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11437F"/>
                  </a:solidFill>
                </a:rPr>
                <a:t>Управление Федерального казначейства</a:t>
              </a:r>
            </a:p>
            <a:p>
              <a:r>
                <a:rPr lang="ru-RU" sz="1600" dirty="0">
                  <a:solidFill>
                    <a:srgbClr val="11437F"/>
                  </a:solidFill>
                </a:rPr>
                <a:t>по Курской области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0400" y="356"/>
            <a:ext cx="517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2021 года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57400" y="944951"/>
            <a:ext cx="75438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количества проведенных контрольных мероприятий</a:t>
            </a:r>
          </a:p>
        </p:txBody>
      </p:sp>
      <p:sp>
        <p:nvSpPr>
          <p:cNvPr id="55" name="Скругленный прямоугольник 12">
            <a:extLst>
              <a:ext uri="{FF2B5EF4-FFF2-40B4-BE49-F238E27FC236}">
                <a16:creationId xmlns="" xmlns:a16="http://schemas.microsoft.com/office/drawing/2014/main" id="{14BDE6A1-0C04-45D8-B18C-E34CE1F047C3}"/>
              </a:ext>
            </a:extLst>
          </p:cNvPr>
          <p:cNvSpPr/>
          <p:nvPr/>
        </p:nvSpPr>
        <p:spPr>
          <a:xfrm>
            <a:off x="988254" y="2619779"/>
            <a:ext cx="2871420" cy="135237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glow rad="63500">
              <a:schemeClr val="accent1">
                <a:lumMod val="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Rectangle 87">
            <a:extLst>
              <a:ext uri="{FF2B5EF4-FFF2-40B4-BE49-F238E27FC236}">
                <a16:creationId xmlns="" xmlns:a16="http://schemas.microsoft.com/office/drawing/2014/main" id="{DD663A46-7083-45E6-B8ED-B43006A5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085" y="2808275"/>
            <a:ext cx="277775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Всего проведено </a:t>
            </a:r>
            <a:endParaRPr lang="ru-RU" sz="2000" b="1" dirty="0">
              <a:solidFill>
                <a:srgbClr val="080808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45 контрольных </a:t>
            </a:r>
            <a:r>
              <a:rPr lang="ru-RU" sz="2000" b="1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мероприятий</a:t>
            </a:r>
            <a:endParaRPr lang="en-US" sz="2000" b="1" dirty="0">
              <a:solidFill>
                <a:srgbClr val="08080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任意多边形 47">
            <a:extLst>
              <a:ext uri="{FF2B5EF4-FFF2-40B4-BE49-F238E27FC236}">
                <a16:creationId xmlns="" xmlns:a16="http://schemas.microsoft.com/office/drawing/2014/main" id="{B1F1E313-8901-411E-AE7A-BB07097E18F3}"/>
              </a:ext>
            </a:extLst>
          </p:cNvPr>
          <p:cNvSpPr>
            <a:spLocks/>
          </p:cNvSpPr>
          <p:nvPr/>
        </p:nvSpPr>
        <p:spPr bwMode="auto">
          <a:xfrm rot="21480000" flipH="1">
            <a:off x="3863841" y="2138182"/>
            <a:ext cx="1901825" cy="1133475"/>
          </a:xfrm>
          <a:custGeom>
            <a:avLst/>
            <a:gdLst>
              <a:gd name="T0" fmla="*/ 0 w 2262142"/>
              <a:gd name="T1" fmla="*/ 0 h 1396256"/>
              <a:gd name="T2" fmla="*/ 74770 w 2262142"/>
              <a:gd name="T3" fmla="*/ 1396256 h 1396256"/>
              <a:gd name="T4" fmla="*/ 2262142 w 2262142"/>
              <a:gd name="T5" fmla="*/ 1396256 h 1396256"/>
              <a:gd name="T6" fmla="*/ 0 w 2262142"/>
              <a:gd name="T7" fmla="*/ 0 h 1396256"/>
              <a:gd name="T8" fmla="*/ 2262142 w 2262142"/>
              <a:gd name="T9" fmla="*/ 1396256 h 1396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2262142" h="1396256">
                <a:moveTo>
                  <a:pt x="0" y="0"/>
                </a:moveTo>
                <a:lnTo>
                  <a:pt x="74770" y="1396256"/>
                </a:lnTo>
                <a:lnTo>
                  <a:pt x="2262142" y="1396256"/>
                </a:lnTo>
                <a:close/>
              </a:path>
            </a:pathLst>
          </a:custGeom>
          <a:solidFill>
            <a:srgbClr val="709CD6"/>
          </a:solidFill>
          <a:ln>
            <a:noFill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61" name="任意多边形 51">
            <a:extLst>
              <a:ext uri="{FF2B5EF4-FFF2-40B4-BE49-F238E27FC236}">
                <a16:creationId xmlns="" xmlns:a16="http://schemas.microsoft.com/office/drawing/2014/main" id="{613C992A-4A17-4913-818B-F1E1F66A53D0}"/>
              </a:ext>
            </a:extLst>
          </p:cNvPr>
          <p:cNvSpPr>
            <a:spLocks/>
          </p:cNvSpPr>
          <p:nvPr/>
        </p:nvSpPr>
        <p:spPr bwMode="auto">
          <a:xfrm>
            <a:off x="5721216" y="2112782"/>
            <a:ext cx="1428750" cy="1133475"/>
          </a:xfrm>
          <a:custGeom>
            <a:avLst/>
            <a:gdLst>
              <a:gd name="T0" fmla="*/ 0 w 1699399"/>
              <a:gd name="T1" fmla="*/ 0 h 1344593"/>
              <a:gd name="T2" fmla="*/ 1475296 w 1699399"/>
              <a:gd name="T3" fmla="*/ 0 h 1344593"/>
              <a:gd name="T4" fmla="*/ 1699399 w 1699399"/>
              <a:gd name="T5" fmla="*/ 224103 h 1344593"/>
              <a:gd name="T6" fmla="*/ 1699399 w 1699399"/>
              <a:gd name="T7" fmla="*/ 1120490 h 1344593"/>
              <a:gd name="T8" fmla="*/ 1475296 w 1699399"/>
              <a:gd name="T9" fmla="*/ 1344593 h 1344593"/>
              <a:gd name="T10" fmla="*/ 0 w 1699399"/>
              <a:gd name="T11" fmla="*/ 1344593 h 1344593"/>
              <a:gd name="T12" fmla="*/ 0 w 1699399"/>
              <a:gd name="T13" fmla="*/ 0 h 1344593"/>
              <a:gd name="T14" fmla="*/ 1699399 w 1699399"/>
              <a:gd name="T15" fmla="*/ 1344593 h 1344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699399" h="1344593">
                <a:moveTo>
                  <a:pt x="0" y="0"/>
                </a:moveTo>
                <a:lnTo>
                  <a:pt x="1475296" y="0"/>
                </a:lnTo>
                <a:cubicBezTo>
                  <a:pt x="1599065" y="0"/>
                  <a:pt x="1699399" y="100334"/>
                  <a:pt x="1699399" y="224103"/>
                </a:cubicBezTo>
                <a:lnTo>
                  <a:pt x="1699399" y="1120490"/>
                </a:lnTo>
                <a:cubicBezTo>
                  <a:pt x="1699399" y="1244259"/>
                  <a:pt x="1599065" y="1344593"/>
                  <a:pt x="1475296" y="1344593"/>
                </a:cubicBezTo>
                <a:lnTo>
                  <a:pt x="0" y="1344593"/>
                </a:lnTo>
                <a:close/>
              </a:path>
            </a:pathLst>
          </a:custGeom>
          <a:solidFill>
            <a:srgbClr val="96B7E2"/>
          </a:solidFill>
          <a:ln>
            <a:noFill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62" name="任意多边形 63">
            <a:extLst>
              <a:ext uri="{FF2B5EF4-FFF2-40B4-BE49-F238E27FC236}">
                <a16:creationId xmlns="" xmlns:a16="http://schemas.microsoft.com/office/drawing/2014/main" id="{D12B8AA4-8A84-434E-8B6E-0316DBE39ADE}"/>
              </a:ext>
            </a:extLst>
          </p:cNvPr>
          <p:cNvSpPr>
            <a:spLocks/>
          </p:cNvSpPr>
          <p:nvPr/>
        </p:nvSpPr>
        <p:spPr bwMode="auto">
          <a:xfrm rot="120000" flipH="1" flipV="1">
            <a:off x="3863841" y="3328807"/>
            <a:ext cx="1901825" cy="1128713"/>
          </a:xfrm>
          <a:custGeom>
            <a:avLst/>
            <a:gdLst>
              <a:gd name="T0" fmla="*/ 1901961 w 1901961"/>
              <a:gd name="T1" fmla="*/ 1128526 h 1128526"/>
              <a:gd name="T2" fmla="*/ 62575 w 1901961"/>
              <a:gd name="T3" fmla="*/ 1128526 h 1128526"/>
              <a:gd name="T4" fmla="*/ 0 w 1901961"/>
              <a:gd name="T5" fmla="*/ 290 h 1128526"/>
              <a:gd name="T6" fmla="*/ 8289 w 1901961"/>
              <a:gd name="T7" fmla="*/ 0 h 1128526"/>
              <a:gd name="T8" fmla="*/ 0 w 1901961"/>
              <a:gd name="T9" fmla="*/ 0 h 1128526"/>
              <a:gd name="T10" fmla="*/ 1901961 w 1901961"/>
              <a:gd name="T11" fmla="*/ 1128526 h 1128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901961" h="1128526">
                <a:moveTo>
                  <a:pt x="1901961" y="1128526"/>
                </a:moveTo>
                <a:lnTo>
                  <a:pt x="62575" y="1128526"/>
                </a:lnTo>
                <a:lnTo>
                  <a:pt x="0" y="290"/>
                </a:lnTo>
                <a:lnTo>
                  <a:pt x="8289" y="0"/>
                </a:lnTo>
                <a:close/>
              </a:path>
            </a:pathLst>
          </a:custGeom>
          <a:solidFill>
            <a:srgbClr val="C6788E"/>
          </a:solidFill>
          <a:ln>
            <a:noFill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63" name="任意多边形 53">
            <a:extLst>
              <a:ext uri="{FF2B5EF4-FFF2-40B4-BE49-F238E27FC236}">
                <a16:creationId xmlns="" xmlns:a16="http://schemas.microsoft.com/office/drawing/2014/main" id="{82BE73AD-8E07-4C02-A8E1-B12D84916E62}"/>
              </a:ext>
            </a:extLst>
          </p:cNvPr>
          <p:cNvSpPr>
            <a:spLocks/>
          </p:cNvSpPr>
          <p:nvPr/>
        </p:nvSpPr>
        <p:spPr bwMode="auto">
          <a:xfrm flipV="1">
            <a:off x="5703754" y="3354207"/>
            <a:ext cx="1428750" cy="1120775"/>
          </a:xfrm>
          <a:custGeom>
            <a:avLst/>
            <a:gdLst>
              <a:gd name="T0" fmla="*/ 0 w 1699399"/>
              <a:gd name="T1" fmla="*/ 0 h 1344593"/>
              <a:gd name="T2" fmla="*/ 1475296 w 1699399"/>
              <a:gd name="T3" fmla="*/ 0 h 1344593"/>
              <a:gd name="T4" fmla="*/ 1699399 w 1699399"/>
              <a:gd name="T5" fmla="*/ 224103 h 1344593"/>
              <a:gd name="T6" fmla="*/ 1699399 w 1699399"/>
              <a:gd name="T7" fmla="*/ 1120490 h 1344593"/>
              <a:gd name="T8" fmla="*/ 1475296 w 1699399"/>
              <a:gd name="T9" fmla="*/ 1344593 h 1344593"/>
              <a:gd name="T10" fmla="*/ 0 w 1699399"/>
              <a:gd name="T11" fmla="*/ 1344593 h 1344593"/>
              <a:gd name="T12" fmla="*/ 0 w 1699399"/>
              <a:gd name="T13" fmla="*/ 0 h 1344593"/>
              <a:gd name="T14" fmla="*/ 1699399 w 1699399"/>
              <a:gd name="T15" fmla="*/ 1344593 h 1344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699399" h="1344593">
                <a:moveTo>
                  <a:pt x="0" y="0"/>
                </a:moveTo>
                <a:lnTo>
                  <a:pt x="1475296" y="0"/>
                </a:lnTo>
                <a:cubicBezTo>
                  <a:pt x="1599065" y="0"/>
                  <a:pt x="1699399" y="100334"/>
                  <a:pt x="1699399" y="224103"/>
                </a:cubicBezTo>
                <a:lnTo>
                  <a:pt x="1699399" y="1120490"/>
                </a:lnTo>
                <a:cubicBezTo>
                  <a:pt x="1699399" y="1244259"/>
                  <a:pt x="1599065" y="1344593"/>
                  <a:pt x="1475296" y="1344593"/>
                </a:cubicBezTo>
                <a:lnTo>
                  <a:pt x="0" y="1344593"/>
                </a:lnTo>
                <a:close/>
              </a:path>
            </a:pathLst>
          </a:custGeom>
          <a:solidFill>
            <a:srgbClr val="D69EAE"/>
          </a:solidFill>
          <a:ln>
            <a:noFill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64" name="任意多边形 55">
            <a:extLst>
              <a:ext uri="{FF2B5EF4-FFF2-40B4-BE49-F238E27FC236}">
                <a16:creationId xmlns="" xmlns:a16="http://schemas.microsoft.com/office/drawing/2014/main" id="{8CC36C2E-7CD9-4BDF-B7A8-B3A40CD8CC30}"/>
              </a:ext>
            </a:extLst>
          </p:cNvPr>
          <p:cNvSpPr>
            <a:spLocks/>
          </p:cNvSpPr>
          <p:nvPr/>
        </p:nvSpPr>
        <p:spPr bwMode="auto">
          <a:xfrm rot="13105210" flipV="1">
            <a:off x="3333616" y="4024132"/>
            <a:ext cx="3000375" cy="879475"/>
          </a:xfrm>
          <a:custGeom>
            <a:avLst/>
            <a:gdLst>
              <a:gd name="T0" fmla="*/ 0 w 3567861"/>
              <a:gd name="T1" fmla="*/ 1045825 h 1045825"/>
              <a:gd name="T2" fmla="*/ 829510 w 3567861"/>
              <a:gd name="T3" fmla="*/ 0 h 1045825"/>
              <a:gd name="T4" fmla="*/ 3567861 w 3567861"/>
              <a:gd name="T5" fmla="*/ 116658 h 1045825"/>
              <a:gd name="T6" fmla="*/ 0 w 3567861"/>
              <a:gd name="T7" fmla="*/ 1045825 h 1045825"/>
              <a:gd name="T8" fmla="*/ 0 w 3567861"/>
              <a:gd name="T9" fmla="*/ 0 h 1045825"/>
              <a:gd name="T10" fmla="*/ 3567861 w 3567861"/>
              <a:gd name="T11" fmla="*/ 1045825 h 10458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3567861" h="1045825">
                <a:moveTo>
                  <a:pt x="0" y="1045825"/>
                </a:moveTo>
                <a:lnTo>
                  <a:pt x="829510" y="0"/>
                </a:lnTo>
                <a:lnTo>
                  <a:pt x="3567861" y="116658"/>
                </a:lnTo>
                <a:cubicBezTo>
                  <a:pt x="2354936" y="465266"/>
                  <a:pt x="1212925" y="697217"/>
                  <a:pt x="0" y="1045825"/>
                </a:cubicBezTo>
                <a:close/>
              </a:path>
            </a:pathLst>
          </a:custGeom>
          <a:solidFill>
            <a:srgbClr val="877498"/>
          </a:solidFill>
          <a:ln>
            <a:noFill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65" name="任意多边形 56">
            <a:extLst>
              <a:ext uri="{FF2B5EF4-FFF2-40B4-BE49-F238E27FC236}">
                <a16:creationId xmlns="" xmlns:a16="http://schemas.microsoft.com/office/drawing/2014/main" id="{741B693D-CC02-4938-B2F9-EE7BFCF6166C}"/>
              </a:ext>
            </a:extLst>
          </p:cNvPr>
          <p:cNvSpPr>
            <a:spLocks/>
          </p:cNvSpPr>
          <p:nvPr/>
        </p:nvSpPr>
        <p:spPr bwMode="auto">
          <a:xfrm flipV="1">
            <a:off x="5703754" y="4601982"/>
            <a:ext cx="1428750" cy="1116013"/>
          </a:xfrm>
          <a:custGeom>
            <a:avLst/>
            <a:gdLst>
              <a:gd name="T0" fmla="*/ 0 w 1699399"/>
              <a:gd name="T1" fmla="*/ 0 h 1344593"/>
              <a:gd name="T2" fmla="*/ 1475296 w 1699399"/>
              <a:gd name="T3" fmla="*/ 0 h 1344593"/>
              <a:gd name="T4" fmla="*/ 1699399 w 1699399"/>
              <a:gd name="T5" fmla="*/ 224103 h 1344593"/>
              <a:gd name="T6" fmla="*/ 1699399 w 1699399"/>
              <a:gd name="T7" fmla="*/ 1120490 h 1344593"/>
              <a:gd name="T8" fmla="*/ 1475296 w 1699399"/>
              <a:gd name="T9" fmla="*/ 1344593 h 1344593"/>
              <a:gd name="T10" fmla="*/ 0 w 1699399"/>
              <a:gd name="T11" fmla="*/ 1344593 h 1344593"/>
              <a:gd name="T12" fmla="*/ 0 w 1699399"/>
              <a:gd name="T13" fmla="*/ 0 h 1344593"/>
              <a:gd name="T14" fmla="*/ 1699399 w 1699399"/>
              <a:gd name="T15" fmla="*/ 1344593 h 1344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699399" h="1344593">
                <a:moveTo>
                  <a:pt x="0" y="0"/>
                </a:moveTo>
                <a:lnTo>
                  <a:pt x="1475296" y="0"/>
                </a:lnTo>
                <a:cubicBezTo>
                  <a:pt x="1599065" y="0"/>
                  <a:pt x="1699399" y="100334"/>
                  <a:pt x="1699399" y="224103"/>
                </a:cubicBezTo>
                <a:lnTo>
                  <a:pt x="1699399" y="1120490"/>
                </a:lnTo>
                <a:cubicBezTo>
                  <a:pt x="1699399" y="1244259"/>
                  <a:pt x="1599065" y="1344593"/>
                  <a:pt x="1475296" y="1344593"/>
                </a:cubicBezTo>
                <a:lnTo>
                  <a:pt x="0" y="1344593"/>
                </a:lnTo>
                <a:close/>
              </a:path>
            </a:pathLst>
          </a:custGeom>
          <a:solidFill>
            <a:srgbClr val="A495B1"/>
          </a:solidFill>
          <a:ln>
            <a:noFill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79" name="文本框 69">
            <a:extLst>
              <a:ext uri="{FF2B5EF4-FFF2-40B4-BE49-F238E27FC236}">
                <a16:creationId xmlns="" xmlns:a16="http://schemas.microsoft.com/office/drawing/2014/main" id="{98F0B506-3210-40B9-A443-CA506C015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7341" y="2218559"/>
            <a:ext cx="39946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ru-RU" sz="2000" b="1" dirty="0" smtClean="0">
                <a:cs typeface="Arial" panose="020B0604020202020204" pitchFamily="34" charset="0"/>
                <a:sym typeface="Calibri" panose="020F0502020204030204" pitchFamily="34" charset="0"/>
              </a:rPr>
              <a:t>По </a:t>
            </a:r>
            <a:r>
              <a:rPr lang="ru-RU" altLang="ru-RU" sz="2000" b="1" dirty="0">
                <a:cs typeface="Arial" panose="020B0604020202020204" pitchFamily="34" charset="0"/>
                <a:sym typeface="Calibri" panose="020F0502020204030204" pitchFamily="34" charset="0"/>
              </a:rPr>
              <a:t>1 разделу Плана</a:t>
            </a:r>
            <a:br>
              <a:rPr lang="ru-RU" altLang="ru-RU" sz="2000" b="1" dirty="0">
                <a:cs typeface="Arial" panose="020B0604020202020204" pitchFamily="34" charset="0"/>
                <a:sym typeface="Calibri" panose="020F0502020204030204" pitchFamily="34" charset="0"/>
              </a:rPr>
            </a:br>
            <a:r>
              <a:rPr lang="ru-RU" altLang="ru-RU" sz="2000" b="1" dirty="0">
                <a:cs typeface="Arial" panose="020B0604020202020204" pitchFamily="34" charset="0"/>
                <a:sym typeface="Calibri" panose="020F0502020204030204" pitchFamily="34" charset="0"/>
              </a:rPr>
              <a:t>(централизованные задания):</a:t>
            </a:r>
          </a:p>
          <a:p>
            <a:pPr marL="358775" eaLnBrk="1" hangingPunct="1"/>
            <a:r>
              <a:rPr lang="ru-RU" altLang="ru-RU" sz="1400" dirty="0" smtClean="0">
                <a:ea typeface="Microsoft YaHei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в том числе </a:t>
            </a:r>
            <a:r>
              <a:rPr lang="ru-RU" altLang="ru-RU" sz="1400" dirty="0">
                <a:ea typeface="Microsoft YaHei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27 проверок</a:t>
            </a:r>
            <a:endParaRPr lang="en-US" altLang="ru-RU" sz="1400" dirty="0"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80" name="文本框 70">
            <a:extLst>
              <a:ext uri="{FF2B5EF4-FFF2-40B4-BE49-F238E27FC236}">
                <a16:creationId xmlns="" xmlns:a16="http://schemas.microsoft.com/office/drawing/2014/main" id="{4171885F-33A1-45BC-BC43-9B75B8782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941" y="3510484"/>
            <a:ext cx="414017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ru-RU" sz="2000" b="1" dirty="0">
                <a:cs typeface="Arial" panose="020B0604020202020204" pitchFamily="34" charset="0"/>
                <a:sym typeface="Calibri" panose="020F0502020204030204" pitchFamily="34" charset="0"/>
              </a:rPr>
              <a:t>Внеплановые контрольные</a:t>
            </a:r>
            <a:br>
              <a:rPr lang="ru-RU" altLang="ru-RU" sz="2000" b="1" dirty="0">
                <a:cs typeface="Arial" panose="020B0604020202020204" pitchFamily="34" charset="0"/>
                <a:sym typeface="Calibri" panose="020F0502020204030204" pitchFamily="34" charset="0"/>
              </a:rPr>
            </a:br>
            <a:r>
              <a:rPr lang="ru-RU" altLang="ru-RU" sz="2000" b="1" dirty="0">
                <a:cs typeface="Arial" panose="020B0604020202020204" pitchFamily="34" charset="0"/>
                <a:sym typeface="Calibri" panose="020F0502020204030204" pitchFamily="34" charset="0"/>
              </a:rPr>
              <a:t>мероприятия:</a:t>
            </a:r>
          </a:p>
          <a:p>
            <a:pPr marL="342900" eaLnBrk="1" hangingPunct="1"/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в том числе 13 проверок и</a:t>
            </a:r>
            <a:r>
              <a:rPr lang="ru-RU" altLang="ru-RU" sz="1400" dirty="0" smtClean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rgbClr val="000000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2 обследования</a:t>
            </a:r>
            <a:endParaRPr lang="en-US" altLang="ru-RU" sz="1400" dirty="0">
              <a:solidFill>
                <a:srgbClr val="000000"/>
              </a:solidFill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81" name="文本框 71">
            <a:extLst>
              <a:ext uri="{FF2B5EF4-FFF2-40B4-BE49-F238E27FC236}">
                <a16:creationId xmlns="" xmlns:a16="http://schemas.microsoft.com/office/drawing/2014/main" id="{691FC93B-6C1F-423F-B9E8-E5856525C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941" y="4731781"/>
            <a:ext cx="4073659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ru-RU" sz="2000" b="1" dirty="0">
                <a:cs typeface="Arial" pitchFamily="34" charset="0"/>
                <a:sym typeface="Calibri" panose="020F0502020204030204" pitchFamily="34" charset="0"/>
              </a:rPr>
              <a:t>Встречные проверки</a:t>
            </a:r>
            <a:endParaRPr lang="en-US" altLang="ru-RU" sz="2000" b="1" dirty="0">
              <a:cs typeface="Arial" pitchFamily="34" charset="0"/>
              <a:sym typeface="Calibri" panose="020F0502020204030204" pitchFamily="34" charset="0"/>
            </a:endParaRPr>
          </a:p>
          <a:p>
            <a:pPr marL="342900" eaLnBrk="1" hangingPunct="1"/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в </a:t>
            </a:r>
            <a:r>
              <a:rPr lang="ru-RU" altLang="ru-RU" sz="140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том </a:t>
            </a:r>
            <a:r>
              <a:rPr lang="ru-RU" altLang="ru-RU" sz="140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числе, 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1 </a:t>
            </a:r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по 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запросу </a:t>
            </a:r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УФК, осуществляющего свою деятельность на территории иного </a:t>
            </a:r>
            <a:r>
              <a:rPr lang="ru-RU" altLang="ru-RU" sz="140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субъекта </a:t>
            </a:r>
            <a:r>
              <a:rPr lang="ru-RU" altLang="ru-RU" sz="140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РФ, </a:t>
            </a:r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/>
            </a:r>
            <a:b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</a:br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и 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2 </a:t>
            </a:r>
            <a:r>
              <a:rPr lang="ru-RU" altLang="ru-RU" sz="1400" dirty="0" smtClean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в </a:t>
            </a:r>
            <a:r>
              <a:rPr lang="ru-RU" altLang="ru-RU" sz="1400" dirty="0">
                <a:solidFill>
                  <a:srgbClr val="000000"/>
                </a:solidFill>
                <a:cs typeface="Arial" panose="020B0604020202020204" pitchFamily="34" charset="0"/>
                <a:sym typeface="Calibri" panose="020F0502020204030204" pitchFamily="34" charset="0"/>
              </a:rPr>
              <a:t>рамках собственных проверок</a:t>
            </a:r>
            <a:endParaRPr lang="en-US" altLang="ru-RU" sz="1400" dirty="0">
              <a:solidFill>
                <a:srgbClr val="000000"/>
              </a:solidFill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83" name="文本框 37">
            <a:extLst>
              <a:ext uri="{FF2B5EF4-FFF2-40B4-BE49-F238E27FC236}">
                <a16:creationId xmlns="" xmlns:a16="http://schemas.microsoft.com/office/drawing/2014/main" id="{21C23AEF-1E4F-4FF2-8FBE-D965F7BFD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7134" y="2171431"/>
            <a:ext cx="103994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>27</a:t>
            </a:r>
            <a:r>
              <a:rPr lang="ru-RU" altLang="ru-RU" sz="20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/>
            </a:r>
            <a:br>
              <a:rPr lang="ru-RU" altLang="ru-RU" sz="20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</a:br>
            <a:r>
              <a:rPr lang="ru-RU" altLang="ru-RU" sz="20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>(60%)</a:t>
            </a:r>
            <a:endParaRPr lang="zh-CN" altLang="en-US" sz="2000" b="1" dirty="0">
              <a:solidFill>
                <a:schemeClr val="bg1"/>
              </a:solidFill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84" name="文本框 38">
            <a:extLst>
              <a:ext uri="{FF2B5EF4-FFF2-40B4-BE49-F238E27FC236}">
                <a16:creationId xmlns="" xmlns:a16="http://schemas.microsoft.com/office/drawing/2014/main" id="{D8AB4DA0-768D-4910-9736-7BBF71D56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4073" y="3396396"/>
            <a:ext cx="8675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>15</a:t>
            </a:r>
            <a:r>
              <a:rPr lang="ru-RU" altLang="ru-RU" sz="44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/>
            </a:r>
            <a:br>
              <a:rPr lang="ru-RU" altLang="ru-RU" sz="44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</a:br>
            <a:r>
              <a:rPr lang="ru-RU" altLang="ru-RU" sz="20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>(33%)</a:t>
            </a:r>
            <a:endParaRPr lang="zh-CN" altLang="en-US" sz="2000" b="1" dirty="0">
              <a:solidFill>
                <a:schemeClr val="bg1"/>
              </a:solidFill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85" name="文本框 39">
            <a:extLst>
              <a:ext uri="{FF2B5EF4-FFF2-40B4-BE49-F238E27FC236}">
                <a16:creationId xmlns="" xmlns:a16="http://schemas.microsoft.com/office/drawing/2014/main" id="{DAAF7322-164D-4FE8-833D-02E57E93C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619434"/>
            <a:ext cx="7248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ru-RU" altLang="ru-RU" sz="36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>3</a:t>
            </a:r>
            <a:br>
              <a:rPr lang="ru-RU" altLang="ru-RU" sz="36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</a:br>
            <a:r>
              <a:rPr lang="ru-RU" altLang="ru-RU" sz="2000" b="1" dirty="0">
                <a:solidFill>
                  <a:schemeClr val="bg1"/>
                </a:solidFill>
                <a:ea typeface="Microsoft YaHei" panose="020B0503020204020204" pitchFamily="34" charset="-122"/>
                <a:cs typeface="Arial" panose="020B0604020202020204" pitchFamily="34" charset="0"/>
                <a:sym typeface="Microsoft YaHei" panose="020B0503020204020204" pitchFamily="34" charset="-122"/>
              </a:rPr>
              <a:t>(7%)</a:t>
            </a:r>
            <a:endParaRPr lang="zh-CN" altLang="en-US" sz="2000" b="1" dirty="0">
              <a:solidFill>
                <a:schemeClr val="bg1"/>
              </a:solidFill>
              <a:ea typeface="Microsoft YaHei" panose="020B0503020204020204" pitchFamily="34" charset="-122"/>
              <a:cs typeface="Arial" panose="020B0604020202020204" pitchFamily="34" charset="0"/>
              <a:sym typeface="Microsoft YaHei" panose="020B0503020204020204" pitchFamily="34" charset="-122"/>
            </a:endParaRPr>
          </a:p>
        </p:txBody>
      </p:sp>
      <p:sp>
        <p:nvSpPr>
          <p:cNvPr id="2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45772" y="6308815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521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utoShape 4">
            <a:extLst>
              <a:ext uri="{FF2B5EF4-FFF2-40B4-BE49-F238E27FC236}">
                <a16:creationId xmlns="" xmlns:a16="http://schemas.microsoft.com/office/drawing/2014/main" id="{A221505E-70C9-4E5E-BCB3-E24FE47E2033}"/>
              </a:ext>
            </a:extLst>
          </p:cNvPr>
          <p:cNvSpPr>
            <a:spLocks noChangeArrowheads="1"/>
          </p:cNvSpPr>
          <p:nvPr/>
        </p:nvSpPr>
        <p:spPr bwMode="gray">
          <a:xfrm>
            <a:off x="9376567" y="2622195"/>
            <a:ext cx="2649285" cy="2574925"/>
          </a:xfrm>
          <a:prstGeom prst="homePlate">
            <a:avLst>
              <a:gd name="adj" fmla="val 26341"/>
            </a:avLst>
          </a:prstGeom>
          <a:gradFill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rgbClr val="AFA2BA"/>
              </a:gs>
            </a:gsLst>
            <a:lin ang="2700000" scaled="1"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8" name="AutoShape 4">
            <a:extLst>
              <a:ext uri="{FF2B5EF4-FFF2-40B4-BE49-F238E27FC236}">
                <a16:creationId xmlns="" xmlns:a16="http://schemas.microsoft.com/office/drawing/2014/main" id="{1BD5D5A8-CA5C-4252-BFB5-73432BBD3ECC}"/>
              </a:ext>
            </a:extLst>
          </p:cNvPr>
          <p:cNvSpPr>
            <a:spLocks noChangeArrowheads="1"/>
          </p:cNvSpPr>
          <p:nvPr/>
        </p:nvSpPr>
        <p:spPr bwMode="gray">
          <a:xfrm>
            <a:off x="7751225" y="2632619"/>
            <a:ext cx="2641090" cy="2574925"/>
          </a:xfrm>
          <a:prstGeom prst="homePlate">
            <a:avLst>
              <a:gd name="adj" fmla="val 26341"/>
            </a:avLst>
          </a:prstGeom>
          <a:gradFill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AutoShape 4">
            <a:extLst>
              <a:ext uri="{FF2B5EF4-FFF2-40B4-BE49-F238E27FC236}">
                <a16:creationId xmlns="" xmlns:a16="http://schemas.microsoft.com/office/drawing/2014/main" id="{01EDC0CA-1306-4661-927D-748B2AE626DB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49144" y="2632619"/>
            <a:ext cx="2713037" cy="2574925"/>
          </a:xfrm>
          <a:prstGeom prst="homePlate">
            <a:avLst>
              <a:gd name="adj" fmla="val 26341"/>
            </a:avLst>
          </a:prstGeom>
          <a:gradFill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rgbClr val="C6788E"/>
              </a:gs>
            </a:gsLst>
            <a:lin ang="2700000" scaled="1"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45772" y="6308815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2021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3373" y="944951"/>
            <a:ext cx="5314374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проверенных средств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2118" y="2431485"/>
            <a:ext cx="1195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23" name="AutoShape 4">
            <a:extLst>
              <a:ext uri="{FF2B5EF4-FFF2-40B4-BE49-F238E27FC236}">
                <a16:creationId xmlns="" xmlns:a16="http://schemas.microsoft.com/office/drawing/2014/main" id="{B009026D-D597-479B-A6B6-66909453526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920077" y="2622195"/>
            <a:ext cx="2713037" cy="2574925"/>
          </a:xfrm>
          <a:prstGeom prst="homePlate">
            <a:avLst>
              <a:gd name="adj" fmla="val 26341"/>
            </a:avLst>
          </a:prstGeom>
          <a:gradFill flip="none"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chemeClr val="bg2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AutoShape 5">
            <a:extLst>
              <a:ext uri="{FF2B5EF4-FFF2-40B4-BE49-F238E27FC236}">
                <a16:creationId xmlns="" xmlns:a16="http://schemas.microsoft.com/office/drawing/2014/main" id="{E3A31EB0-0F23-4FB8-AB1A-8249534668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883314" y="2623782"/>
            <a:ext cx="2809875" cy="2574925"/>
          </a:xfrm>
          <a:prstGeom prst="homePlate">
            <a:avLst>
              <a:gd name="adj" fmla="val 27281"/>
            </a:avLst>
          </a:prstGeom>
          <a:gradFill flip="none"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Freeform 6">
            <a:extLst>
              <a:ext uri="{FF2B5EF4-FFF2-40B4-BE49-F238E27FC236}">
                <a16:creationId xmlns="" xmlns:a16="http://schemas.microsoft.com/office/drawing/2014/main" id="{377340D7-8226-4FFA-8A02-656E67EE8183}"/>
              </a:ext>
            </a:extLst>
          </p:cNvPr>
          <p:cNvSpPr>
            <a:spLocks/>
          </p:cNvSpPr>
          <p:nvPr/>
        </p:nvSpPr>
        <p:spPr bwMode="gray">
          <a:xfrm>
            <a:off x="1673764" y="2323745"/>
            <a:ext cx="9874250" cy="517525"/>
          </a:xfrm>
          <a:custGeom>
            <a:avLst/>
            <a:gdLst>
              <a:gd name="T0" fmla="*/ 0 w 3454"/>
              <a:gd name="T1" fmla="*/ 0 h 267"/>
              <a:gd name="T2" fmla="*/ 87 w 3454"/>
              <a:gd name="T3" fmla="*/ 267 h 267"/>
              <a:gd name="T4" fmla="*/ 3454 w 3454"/>
              <a:gd name="T5" fmla="*/ 267 h 267"/>
              <a:gd name="T6" fmla="*/ 3292 w 3454"/>
              <a:gd name="T7" fmla="*/ 8 h 267"/>
              <a:gd name="T8" fmla="*/ 0 w 3454"/>
              <a:gd name="T9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54" h="267">
                <a:moveTo>
                  <a:pt x="0" y="0"/>
                </a:moveTo>
                <a:lnTo>
                  <a:pt x="87" y="267"/>
                </a:lnTo>
                <a:lnTo>
                  <a:pt x="3454" y="267"/>
                </a:lnTo>
                <a:lnTo>
                  <a:pt x="3292" y="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" name="AutoShape 7">
            <a:extLst>
              <a:ext uri="{FF2B5EF4-FFF2-40B4-BE49-F238E27FC236}">
                <a16:creationId xmlns="" xmlns:a16="http://schemas.microsoft.com/office/drawing/2014/main" id="{C51F4E90-E8FC-40D2-8A33-0CEDBEC7EFC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22814" y="2322157"/>
            <a:ext cx="2400300" cy="2895600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gamma/>
                  <a:shade val="69804"/>
                  <a:invGamma/>
                </a:schemeClr>
              </a:gs>
            </a:gsLst>
            <a:lin ang="2700000" scaled="1"/>
          </a:gra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Rectangle 8">
            <a:extLst>
              <a:ext uri="{FF2B5EF4-FFF2-40B4-BE49-F238E27FC236}">
                <a16:creationId xmlns="" xmlns:a16="http://schemas.microsoft.com/office/drawing/2014/main" id="{2F9196DD-7B2B-4E68-916C-A2ECD246171A}"/>
              </a:ext>
            </a:extLst>
          </p:cNvPr>
          <p:cNvSpPr>
            <a:spLocks noChangeArrowheads="1"/>
          </p:cNvSpPr>
          <p:nvPr/>
        </p:nvSpPr>
        <p:spPr bwMode="black">
          <a:xfrm>
            <a:off x="445916" y="2751770"/>
            <a:ext cx="20574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Объем проверенных средств – 5166,2 млн. рублей</a:t>
            </a:r>
            <a:endParaRPr lang="en-US" alt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9">
            <a:extLst>
              <a:ext uri="{FF2B5EF4-FFF2-40B4-BE49-F238E27FC236}">
                <a16:creationId xmlns="" xmlns:a16="http://schemas.microsoft.com/office/drawing/2014/main" id="{24597912-A242-4FF4-AB5A-176FED4620D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5791200" y="2362200"/>
            <a:ext cx="34972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000" b="1" dirty="0">
                <a:cs typeface="Arial" panose="020B0604020202020204" pitchFamily="34" charset="0"/>
              </a:rPr>
              <a:t>в том числе:</a:t>
            </a:r>
            <a:endParaRPr lang="en-US" altLang="ru-RU" sz="2000" b="1" dirty="0">
              <a:cs typeface="Arial" panose="020B0604020202020204" pitchFamily="34" charset="0"/>
            </a:endParaRPr>
          </a:p>
        </p:txBody>
      </p:sp>
      <p:sp>
        <p:nvSpPr>
          <p:cNvPr id="36" name="Rectangle 12">
            <a:extLst>
              <a:ext uri="{FF2B5EF4-FFF2-40B4-BE49-F238E27FC236}">
                <a16:creationId xmlns="" xmlns:a16="http://schemas.microsoft.com/office/drawing/2014/main" id="{23F9CCCE-0042-4A4E-B622-4D2E926F0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249" y="2982415"/>
            <a:ext cx="167005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2683,5 (52%)</a:t>
            </a:r>
          </a:p>
          <a:p>
            <a:pPr algn="ctr"/>
            <a:endParaRPr lang="en-US" altLang="ru-RU" sz="1400" b="1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федерального бюджета, выделенные в форме межбюджетных трансфертов</a:t>
            </a:r>
            <a:endParaRPr lang="en-US" altLang="ru-RU" sz="14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12">
            <a:extLst>
              <a:ext uri="{FF2B5EF4-FFF2-40B4-BE49-F238E27FC236}">
                <a16:creationId xmlns="" xmlns:a16="http://schemas.microsoft.com/office/drawing/2014/main" id="{0E4B10B6-6058-4993-87B4-809F6E2B7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232" y="3003532"/>
            <a:ext cx="167005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2035,9 (39,4%)</a:t>
            </a:r>
          </a:p>
          <a:p>
            <a:pPr algn="ctr"/>
            <a:endParaRPr lang="en-US" altLang="ru-RU" sz="1400" b="1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федерального бюджета</a:t>
            </a:r>
            <a:endParaRPr lang="en-US" altLang="ru-RU" sz="14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12">
            <a:extLst>
              <a:ext uri="{FF2B5EF4-FFF2-40B4-BE49-F238E27FC236}">
                <a16:creationId xmlns="" xmlns:a16="http://schemas.microsoft.com/office/drawing/2014/main" id="{15F37E93-8E3B-4708-BBB8-F511FC675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6281" y="2978903"/>
            <a:ext cx="185924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300,3 (5,8%)</a:t>
            </a:r>
          </a:p>
          <a:p>
            <a:pPr algn="ctr"/>
            <a:endParaRPr lang="en-US" altLang="ru-RU" sz="1400" b="1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бюджета субъекта РФ, местных бюджетов в части </a:t>
            </a:r>
            <a:r>
              <a:rPr lang="ru-RU" altLang="ru-RU" sz="1400" dirty="0" err="1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софинансирования</a:t>
            </a:r>
            <a:endParaRPr lang="en-US" altLang="ru-RU" sz="14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12">
            <a:extLst>
              <a:ext uri="{FF2B5EF4-FFF2-40B4-BE49-F238E27FC236}">
                <a16:creationId xmlns="" xmlns:a16="http://schemas.microsoft.com/office/drawing/2014/main" id="{6181F448-E826-4562-8235-2D863231A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8839" y="3001121"/>
            <a:ext cx="185924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120,5 (2,3%)</a:t>
            </a:r>
          </a:p>
          <a:p>
            <a:pPr algn="ctr"/>
            <a:endParaRPr lang="en-US" altLang="ru-RU" sz="1400" b="1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государственных внебюджетных фондов</a:t>
            </a:r>
            <a:endParaRPr lang="en-US" altLang="ru-RU" sz="14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12">
            <a:extLst>
              <a:ext uri="{FF2B5EF4-FFF2-40B4-BE49-F238E27FC236}">
                <a16:creationId xmlns="" xmlns:a16="http://schemas.microsoft.com/office/drawing/2014/main" id="{5322D32D-8120-4FC7-A2FF-C8EA74C3A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70572" y="2997991"/>
            <a:ext cx="185924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26,0 (0,5%)</a:t>
            </a:r>
          </a:p>
          <a:p>
            <a:pPr algn="ctr"/>
            <a:endParaRPr lang="en-US" altLang="ru-RU" sz="1400" b="1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Фонда содействия</a:t>
            </a:r>
          </a:p>
          <a:p>
            <a:pPr algn="ctr"/>
            <a:r>
              <a:rPr lang="ru-RU" altLang="ru-RU" sz="14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реформированию ЖКХ</a:t>
            </a:r>
            <a:endParaRPr lang="en-US" altLang="ru-RU" sz="1400" dirty="0">
              <a:solidFill>
                <a:srgbClr val="1111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54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2021 года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63373" y="944951"/>
            <a:ext cx="5314374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выявленных нарушений, млн. рублей</a:t>
            </a:r>
          </a:p>
        </p:txBody>
      </p:sp>
      <p:sp>
        <p:nvSpPr>
          <p:cNvPr id="64" name="Rectangle 47"/>
          <p:cNvSpPr>
            <a:spLocks noChangeArrowheads="1"/>
          </p:cNvSpPr>
          <p:nvPr/>
        </p:nvSpPr>
        <p:spPr bwMode="gray">
          <a:xfrm>
            <a:off x="1032279" y="2081400"/>
            <a:ext cx="6235296" cy="703263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48"/>
          <p:cNvSpPr>
            <a:spLocks noChangeArrowheads="1"/>
          </p:cNvSpPr>
          <p:nvPr/>
        </p:nvSpPr>
        <p:spPr bwMode="ltGray">
          <a:xfrm>
            <a:off x="1032279" y="2798950"/>
            <a:ext cx="6311496" cy="822325"/>
          </a:xfrm>
          <a:prstGeom prst="rect">
            <a:avLst/>
          </a:prstGeom>
          <a:solidFill>
            <a:srgbClr val="FFCDCD">
              <a:alpha val="20000"/>
            </a:srgb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49"/>
          <p:cNvSpPr>
            <a:spLocks noChangeArrowheads="1"/>
          </p:cNvSpPr>
          <p:nvPr/>
        </p:nvSpPr>
        <p:spPr bwMode="gray">
          <a:xfrm>
            <a:off x="1046555" y="3627625"/>
            <a:ext cx="5840020" cy="817563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50"/>
          <p:cNvSpPr>
            <a:spLocks noChangeArrowheads="1"/>
          </p:cNvSpPr>
          <p:nvPr/>
        </p:nvSpPr>
        <p:spPr bwMode="ltGray">
          <a:xfrm>
            <a:off x="1046555" y="4467413"/>
            <a:ext cx="5230420" cy="822325"/>
          </a:xfrm>
          <a:prstGeom prst="rect">
            <a:avLst/>
          </a:prstGeom>
          <a:solidFill>
            <a:srgbClr val="FFCDCD">
              <a:alpha val="20000"/>
            </a:srgb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51"/>
          <p:cNvSpPr>
            <a:spLocks noChangeArrowheads="1"/>
          </p:cNvSpPr>
          <p:nvPr/>
        </p:nvSpPr>
        <p:spPr bwMode="gray">
          <a:xfrm>
            <a:off x="1066124" y="5305613"/>
            <a:ext cx="4525052" cy="806450"/>
          </a:xfrm>
          <a:prstGeom prst="rect">
            <a:avLst/>
          </a:prstGeom>
          <a:solidFill>
            <a:schemeClr val="accent5">
              <a:lumMod val="40000"/>
              <a:lumOff val="60000"/>
              <a:alpha val="2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52"/>
          <p:cNvSpPr>
            <a:spLocks noChangeShapeType="1"/>
          </p:cNvSpPr>
          <p:nvPr/>
        </p:nvSpPr>
        <p:spPr bwMode="auto">
          <a:xfrm flipH="1">
            <a:off x="1066123" y="6107300"/>
            <a:ext cx="3864652" cy="21808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53"/>
          <p:cNvSpPr>
            <a:spLocks noChangeShapeType="1"/>
          </p:cNvSpPr>
          <p:nvPr/>
        </p:nvSpPr>
        <p:spPr bwMode="auto">
          <a:xfrm flipH="1" flipV="1">
            <a:off x="1066123" y="5288150"/>
            <a:ext cx="4402814" cy="7939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Line 54"/>
          <p:cNvSpPr>
            <a:spLocks noChangeShapeType="1"/>
          </p:cNvSpPr>
          <p:nvPr/>
        </p:nvSpPr>
        <p:spPr bwMode="auto">
          <a:xfrm flipH="1" flipV="1">
            <a:off x="1066123" y="4451538"/>
            <a:ext cx="4820326" cy="3176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55"/>
          <p:cNvSpPr>
            <a:spLocks noChangeShapeType="1"/>
          </p:cNvSpPr>
          <p:nvPr/>
        </p:nvSpPr>
        <p:spPr bwMode="auto">
          <a:xfrm flipH="1">
            <a:off x="1066123" y="3626039"/>
            <a:ext cx="5298163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Line 56"/>
          <p:cNvSpPr>
            <a:spLocks noChangeShapeType="1"/>
          </p:cNvSpPr>
          <p:nvPr/>
        </p:nvSpPr>
        <p:spPr bwMode="auto">
          <a:xfrm flipH="1">
            <a:off x="1048220" y="2792600"/>
            <a:ext cx="579390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57"/>
          <p:cNvSpPr>
            <a:spLocks noChangeShapeType="1"/>
          </p:cNvSpPr>
          <p:nvPr/>
        </p:nvSpPr>
        <p:spPr bwMode="auto">
          <a:xfrm flipH="1">
            <a:off x="1032517" y="2081400"/>
            <a:ext cx="6228708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 Box 63"/>
          <p:cNvSpPr txBox="1">
            <a:spLocks noChangeArrowheads="1"/>
          </p:cNvSpPr>
          <p:nvPr/>
        </p:nvSpPr>
        <p:spPr bwMode="auto">
          <a:xfrm>
            <a:off x="1066800" y="3710665"/>
            <a:ext cx="52794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>
                <a:latin typeface="Arial" pitchFamily="34" charset="0"/>
                <a:cs typeface="Arial" pitchFamily="34" charset="0"/>
              </a:rPr>
              <a:t>Несоблюдение порядка, условий предоставления средств из бюджета (14,6%)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 Box 64"/>
          <p:cNvSpPr txBox="1">
            <a:spLocks noChangeArrowheads="1"/>
          </p:cNvSpPr>
          <p:nvPr/>
        </p:nvSpPr>
        <p:spPr bwMode="auto">
          <a:xfrm>
            <a:off x="997959" y="4575075"/>
            <a:ext cx="52075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>
                <a:latin typeface="Arial" pitchFamily="34" charset="0"/>
                <a:cs typeface="Arial" pitchFamily="34" charset="0"/>
              </a:rPr>
              <a:t>Нарушения правил ведения бюджетного учета, представления бюджетной отчетности (15,1%)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 Box 65"/>
          <p:cNvSpPr txBox="1">
            <a:spLocks noChangeArrowheads="1"/>
          </p:cNvSpPr>
          <p:nvPr/>
        </p:nvSpPr>
        <p:spPr bwMode="auto">
          <a:xfrm>
            <a:off x="1159132" y="2236697"/>
            <a:ext cx="27229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>
                <a:latin typeface="Arial" pitchFamily="34" charset="0"/>
                <a:cs typeface="Arial" pitchFamily="34" charset="0"/>
              </a:rPr>
              <a:t>Другие нарушения (0,5%)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Text Box 66"/>
          <p:cNvSpPr txBox="1">
            <a:spLocks noChangeArrowheads="1"/>
          </p:cNvSpPr>
          <p:nvPr/>
        </p:nvSpPr>
        <p:spPr bwMode="auto">
          <a:xfrm>
            <a:off x="1101855" y="5417908"/>
            <a:ext cx="434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>
                <a:latin typeface="Arial" pitchFamily="34" charset="0"/>
                <a:cs typeface="Arial" pitchFamily="34" charset="0"/>
              </a:rPr>
              <a:t>Нарушения в сфере осуществления закупок (67,9%)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 Box 67"/>
          <p:cNvSpPr txBox="1">
            <a:spLocks noChangeArrowheads="1"/>
          </p:cNvSpPr>
          <p:nvPr/>
        </p:nvSpPr>
        <p:spPr bwMode="auto">
          <a:xfrm>
            <a:off x="1118768" y="2896958"/>
            <a:ext cx="38405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dirty="0">
                <a:latin typeface="Arial" pitchFamily="34" charset="0"/>
                <a:cs typeface="Arial" pitchFamily="34" charset="0"/>
              </a:rPr>
              <a:t>Неправомерное использование средств (1,9%)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reeform 71"/>
          <p:cNvSpPr>
            <a:spLocks/>
          </p:cNvSpPr>
          <p:nvPr/>
        </p:nvSpPr>
        <p:spPr bwMode="gray">
          <a:xfrm>
            <a:off x="9144000" y="4875400"/>
            <a:ext cx="895350" cy="1235075"/>
          </a:xfrm>
          <a:custGeom>
            <a:avLst/>
            <a:gdLst>
              <a:gd name="T0" fmla="*/ 399 w 847"/>
              <a:gd name="T1" fmla="*/ 1078 h 1079"/>
              <a:gd name="T2" fmla="*/ 0 w 847"/>
              <a:gd name="T3" fmla="*/ 459 h 1079"/>
              <a:gd name="T4" fmla="*/ 374 w 847"/>
              <a:gd name="T5" fmla="*/ 0 h 1079"/>
              <a:gd name="T6" fmla="*/ 846 w 847"/>
              <a:gd name="T7" fmla="*/ 536 h 1079"/>
              <a:gd name="T8" fmla="*/ 399 w 847"/>
              <a:gd name="T9" fmla="*/ 1078 h 10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7"/>
              <a:gd name="T16" fmla="*/ 0 h 1079"/>
              <a:gd name="T17" fmla="*/ 847 w 847"/>
              <a:gd name="T18" fmla="*/ 1079 h 10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7" h="1079">
                <a:moveTo>
                  <a:pt x="399" y="1078"/>
                </a:moveTo>
                <a:lnTo>
                  <a:pt x="0" y="459"/>
                </a:lnTo>
                <a:lnTo>
                  <a:pt x="374" y="0"/>
                </a:lnTo>
                <a:lnTo>
                  <a:pt x="846" y="536"/>
                </a:lnTo>
                <a:lnTo>
                  <a:pt x="399" y="1078"/>
                </a:lnTo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Freeform 72"/>
          <p:cNvSpPr>
            <a:spLocks/>
          </p:cNvSpPr>
          <p:nvPr/>
        </p:nvSpPr>
        <p:spPr bwMode="gray">
          <a:xfrm>
            <a:off x="5365750" y="4875400"/>
            <a:ext cx="4173538" cy="525463"/>
          </a:xfrm>
          <a:custGeom>
            <a:avLst/>
            <a:gdLst>
              <a:gd name="T0" fmla="*/ 0 w 3947"/>
              <a:gd name="T1" fmla="*/ 459 h 460"/>
              <a:gd name="T2" fmla="*/ 3573 w 3947"/>
              <a:gd name="T3" fmla="*/ 459 h 460"/>
              <a:gd name="T4" fmla="*/ 3946 w 3947"/>
              <a:gd name="T5" fmla="*/ 0 h 460"/>
              <a:gd name="T6" fmla="*/ 505 w 3947"/>
              <a:gd name="T7" fmla="*/ 0 h 460"/>
              <a:gd name="T8" fmla="*/ 0 w 3947"/>
              <a:gd name="T9" fmla="*/ 459 h 4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47"/>
              <a:gd name="T16" fmla="*/ 0 h 460"/>
              <a:gd name="T17" fmla="*/ 3947 w 3947"/>
              <a:gd name="T18" fmla="*/ 460 h 4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47" h="460">
                <a:moveTo>
                  <a:pt x="0" y="459"/>
                </a:moveTo>
                <a:lnTo>
                  <a:pt x="3573" y="459"/>
                </a:lnTo>
                <a:lnTo>
                  <a:pt x="3946" y="0"/>
                </a:lnTo>
                <a:lnTo>
                  <a:pt x="505" y="0"/>
                </a:lnTo>
                <a:lnTo>
                  <a:pt x="0" y="459"/>
                </a:lnTo>
              </a:path>
            </a:pathLst>
          </a:cu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Freeform 73"/>
          <p:cNvSpPr>
            <a:spLocks/>
          </p:cNvSpPr>
          <p:nvPr/>
        </p:nvSpPr>
        <p:spPr bwMode="gray">
          <a:xfrm>
            <a:off x="4959350" y="5399275"/>
            <a:ext cx="4608513" cy="712788"/>
          </a:xfrm>
          <a:custGeom>
            <a:avLst/>
            <a:gdLst>
              <a:gd name="T0" fmla="*/ 383 w 4357"/>
              <a:gd name="T1" fmla="*/ 0 h 623"/>
              <a:gd name="T2" fmla="*/ 3954 w 4357"/>
              <a:gd name="T3" fmla="*/ 0 h 623"/>
              <a:gd name="T4" fmla="*/ 4356 w 4357"/>
              <a:gd name="T5" fmla="*/ 622 h 623"/>
              <a:gd name="T6" fmla="*/ 0 w 4357"/>
              <a:gd name="T7" fmla="*/ 622 h 623"/>
              <a:gd name="T8" fmla="*/ 383 w 4357"/>
              <a:gd name="T9" fmla="*/ 0 h 6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57"/>
              <a:gd name="T16" fmla="*/ 0 h 623"/>
              <a:gd name="T17" fmla="*/ 4357 w 4357"/>
              <a:gd name="T18" fmla="*/ 623 h 6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57" h="623">
                <a:moveTo>
                  <a:pt x="383" y="0"/>
                </a:moveTo>
                <a:lnTo>
                  <a:pt x="3954" y="0"/>
                </a:lnTo>
                <a:lnTo>
                  <a:pt x="4356" y="622"/>
                </a:lnTo>
                <a:lnTo>
                  <a:pt x="0" y="622"/>
                </a:lnTo>
                <a:lnTo>
                  <a:pt x="383" y="0"/>
                </a:lnTo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8" name="Group 50"/>
          <p:cNvGrpSpPr>
            <a:grpSpLocks/>
          </p:cNvGrpSpPr>
          <p:nvPr/>
        </p:nvGrpSpPr>
        <p:grpSpPr bwMode="auto">
          <a:xfrm>
            <a:off x="5443538" y="4175313"/>
            <a:ext cx="4024312" cy="1119187"/>
            <a:chOff x="2101" y="2759"/>
            <a:chExt cx="2535" cy="705"/>
          </a:xfrm>
        </p:grpSpPr>
        <p:sp>
          <p:nvSpPr>
            <p:cNvPr id="89" name="Freeform 74"/>
            <p:cNvSpPr>
              <a:spLocks/>
            </p:cNvSpPr>
            <p:nvPr/>
          </p:nvSpPr>
          <p:spPr bwMode="ltGray">
            <a:xfrm>
              <a:off x="4137" y="2759"/>
              <a:ext cx="499" cy="705"/>
            </a:xfrm>
            <a:custGeom>
              <a:avLst/>
              <a:gdLst>
                <a:gd name="T0" fmla="*/ 382 w 749"/>
                <a:gd name="T1" fmla="*/ 976 h 977"/>
                <a:gd name="T2" fmla="*/ 0 w 749"/>
                <a:gd name="T3" fmla="*/ 342 h 977"/>
                <a:gd name="T4" fmla="*/ 280 w 749"/>
                <a:gd name="T5" fmla="*/ 0 h 977"/>
                <a:gd name="T6" fmla="*/ 748 w 749"/>
                <a:gd name="T7" fmla="*/ 538 h 977"/>
                <a:gd name="T8" fmla="*/ 382 w 749"/>
                <a:gd name="T9" fmla="*/ 976 h 9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9"/>
                <a:gd name="T16" fmla="*/ 0 h 977"/>
                <a:gd name="T17" fmla="*/ 749 w 749"/>
                <a:gd name="T18" fmla="*/ 977 h 9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9" h="977">
                  <a:moveTo>
                    <a:pt x="382" y="976"/>
                  </a:moveTo>
                  <a:lnTo>
                    <a:pt x="0" y="342"/>
                  </a:lnTo>
                  <a:lnTo>
                    <a:pt x="280" y="0"/>
                  </a:lnTo>
                  <a:lnTo>
                    <a:pt x="748" y="538"/>
                  </a:lnTo>
                  <a:lnTo>
                    <a:pt x="382" y="976"/>
                  </a:lnTo>
                </a:path>
              </a:pathLst>
            </a:custGeom>
            <a:gradFill rotWithShape="0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Freeform 75"/>
            <p:cNvSpPr>
              <a:spLocks/>
            </p:cNvSpPr>
            <p:nvPr/>
          </p:nvSpPr>
          <p:spPr bwMode="ltGray">
            <a:xfrm>
              <a:off x="2351" y="2759"/>
              <a:ext cx="1975" cy="248"/>
            </a:xfrm>
            <a:custGeom>
              <a:avLst/>
              <a:gdLst>
                <a:gd name="T0" fmla="*/ 0 w 2964"/>
                <a:gd name="T1" fmla="*/ 343 h 344"/>
                <a:gd name="T2" fmla="*/ 2684 w 2964"/>
                <a:gd name="T3" fmla="*/ 343 h 344"/>
                <a:gd name="T4" fmla="*/ 2963 w 2964"/>
                <a:gd name="T5" fmla="*/ 0 h 344"/>
                <a:gd name="T6" fmla="*/ 531 w 2964"/>
                <a:gd name="T7" fmla="*/ 1 h 344"/>
                <a:gd name="T8" fmla="*/ 0 w 2964"/>
                <a:gd name="T9" fmla="*/ 343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4"/>
                <a:gd name="T16" fmla="*/ 0 h 344"/>
                <a:gd name="T17" fmla="*/ 2964 w 296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4" h="344">
                  <a:moveTo>
                    <a:pt x="0" y="343"/>
                  </a:moveTo>
                  <a:lnTo>
                    <a:pt x="2684" y="343"/>
                  </a:lnTo>
                  <a:lnTo>
                    <a:pt x="2963" y="0"/>
                  </a:lnTo>
                  <a:lnTo>
                    <a:pt x="531" y="1"/>
                  </a:lnTo>
                  <a:lnTo>
                    <a:pt x="0" y="343"/>
                  </a:lnTo>
                </a:path>
              </a:pathLst>
            </a:custGeom>
            <a:gradFill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Freeform 76"/>
            <p:cNvSpPr>
              <a:spLocks/>
            </p:cNvSpPr>
            <p:nvPr/>
          </p:nvSpPr>
          <p:spPr bwMode="ltGray">
            <a:xfrm>
              <a:off x="2101" y="3007"/>
              <a:ext cx="2293" cy="457"/>
            </a:xfrm>
            <a:custGeom>
              <a:avLst/>
              <a:gdLst>
                <a:gd name="T0" fmla="*/ 0 w 3443"/>
                <a:gd name="T1" fmla="*/ 633 h 634"/>
                <a:gd name="T2" fmla="*/ 3442 w 3443"/>
                <a:gd name="T3" fmla="*/ 633 h 634"/>
                <a:gd name="T4" fmla="*/ 3060 w 3443"/>
                <a:gd name="T5" fmla="*/ 0 h 634"/>
                <a:gd name="T6" fmla="*/ 377 w 3443"/>
                <a:gd name="T7" fmla="*/ 0 h 634"/>
                <a:gd name="T8" fmla="*/ 0 w 3443"/>
                <a:gd name="T9" fmla="*/ 633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3"/>
                <a:gd name="T16" fmla="*/ 0 h 634"/>
                <a:gd name="T17" fmla="*/ 3443 w 3443"/>
                <a:gd name="T18" fmla="*/ 634 h 6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3" h="634">
                  <a:moveTo>
                    <a:pt x="0" y="633"/>
                  </a:moveTo>
                  <a:lnTo>
                    <a:pt x="3442" y="633"/>
                  </a:lnTo>
                  <a:lnTo>
                    <a:pt x="3060" y="0"/>
                  </a:lnTo>
                  <a:lnTo>
                    <a:pt x="377" y="0"/>
                  </a:lnTo>
                  <a:lnTo>
                    <a:pt x="0" y="633"/>
                  </a:lnTo>
                </a:path>
              </a:pathLst>
            </a:custGeom>
            <a:gradFill rotWithShape="0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2" name="Freeform 77"/>
          <p:cNvSpPr>
            <a:spLocks/>
          </p:cNvSpPr>
          <p:nvPr/>
        </p:nvSpPr>
        <p:spPr bwMode="gray">
          <a:xfrm>
            <a:off x="8207375" y="3483163"/>
            <a:ext cx="693738" cy="973137"/>
          </a:xfrm>
          <a:custGeom>
            <a:avLst/>
            <a:gdLst>
              <a:gd name="T0" fmla="*/ 0 w 655"/>
              <a:gd name="T1" fmla="*/ 230 h 849"/>
              <a:gd name="T2" fmla="*/ 387 w 655"/>
              <a:gd name="T3" fmla="*/ 848 h 849"/>
              <a:gd name="T4" fmla="*/ 654 w 655"/>
              <a:gd name="T5" fmla="*/ 531 h 849"/>
              <a:gd name="T6" fmla="*/ 188 w 655"/>
              <a:gd name="T7" fmla="*/ 0 h 849"/>
              <a:gd name="T8" fmla="*/ 0 w 655"/>
              <a:gd name="T9" fmla="*/ 230 h 8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5"/>
              <a:gd name="T16" fmla="*/ 0 h 849"/>
              <a:gd name="T17" fmla="*/ 655 w 655"/>
              <a:gd name="T18" fmla="*/ 849 h 8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5" h="849">
                <a:moveTo>
                  <a:pt x="0" y="230"/>
                </a:moveTo>
                <a:lnTo>
                  <a:pt x="387" y="848"/>
                </a:lnTo>
                <a:lnTo>
                  <a:pt x="654" y="531"/>
                </a:lnTo>
                <a:lnTo>
                  <a:pt x="188" y="0"/>
                </a:lnTo>
                <a:lnTo>
                  <a:pt x="0" y="230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shade val="69020"/>
                  <a:invGamma/>
                </a:schemeClr>
              </a:gs>
              <a:gs pos="100000">
                <a:srgbClr val="AB6186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Freeform 78"/>
          <p:cNvSpPr>
            <a:spLocks/>
          </p:cNvSpPr>
          <p:nvPr/>
        </p:nvSpPr>
        <p:spPr bwMode="gray">
          <a:xfrm>
            <a:off x="6311900" y="3483163"/>
            <a:ext cx="2093913" cy="263525"/>
          </a:xfrm>
          <a:custGeom>
            <a:avLst/>
            <a:gdLst>
              <a:gd name="T0" fmla="*/ 0 w 1980"/>
              <a:gd name="T1" fmla="*/ 228 h 229"/>
              <a:gd name="T2" fmla="*/ 1791 w 1980"/>
              <a:gd name="T3" fmla="*/ 228 h 229"/>
              <a:gd name="T4" fmla="*/ 1979 w 1980"/>
              <a:gd name="T5" fmla="*/ 0 h 229"/>
              <a:gd name="T6" fmla="*/ 500 w 1980"/>
              <a:gd name="T7" fmla="*/ 0 h 229"/>
              <a:gd name="T8" fmla="*/ 0 w 1980"/>
              <a:gd name="T9" fmla="*/ 228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80"/>
              <a:gd name="T16" fmla="*/ 0 h 229"/>
              <a:gd name="T17" fmla="*/ 1980 w 1980"/>
              <a:gd name="T18" fmla="*/ 229 h 2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80" h="229">
                <a:moveTo>
                  <a:pt x="0" y="228"/>
                </a:moveTo>
                <a:lnTo>
                  <a:pt x="1791" y="228"/>
                </a:lnTo>
                <a:lnTo>
                  <a:pt x="1979" y="0"/>
                </a:lnTo>
                <a:lnTo>
                  <a:pt x="500" y="0"/>
                </a:lnTo>
                <a:lnTo>
                  <a:pt x="0" y="228"/>
                </a:lnTo>
              </a:path>
            </a:pathLst>
          </a:custGeom>
          <a:gradFill rotWithShape="0">
            <a:gsLst>
              <a:gs pos="0">
                <a:schemeClr val="folHlink"/>
              </a:gs>
              <a:gs pos="100000">
                <a:srgbClr val="914D6F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Freeform 79"/>
          <p:cNvSpPr>
            <a:spLocks/>
          </p:cNvSpPr>
          <p:nvPr/>
        </p:nvSpPr>
        <p:spPr bwMode="gray">
          <a:xfrm>
            <a:off x="5908675" y="3745100"/>
            <a:ext cx="2708275" cy="711200"/>
          </a:xfrm>
          <a:custGeom>
            <a:avLst/>
            <a:gdLst>
              <a:gd name="T0" fmla="*/ 0 w 2561"/>
              <a:gd name="T1" fmla="*/ 620 h 621"/>
              <a:gd name="T2" fmla="*/ 2560 w 2561"/>
              <a:gd name="T3" fmla="*/ 620 h 621"/>
              <a:gd name="T4" fmla="*/ 2172 w 2561"/>
              <a:gd name="T5" fmla="*/ 0 h 621"/>
              <a:gd name="T6" fmla="*/ 382 w 2561"/>
              <a:gd name="T7" fmla="*/ 0 h 621"/>
              <a:gd name="T8" fmla="*/ 0 w 2561"/>
              <a:gd name="T9" fmla="*/ 620 h 6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1"/>
              <a:gd name="T16" fmla="*/ 0 h 621"/>
              <a:gd name="T17" fmla="*/ 2561 w 2561"/>
              <a:gd name="T18" fmla="*/ 621 h 6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1" h="621">
                <a:moveTo>
                  <a:pt x="0" y="620"/>
                </a:moveTo>
                <a:lnTo>
                  <a:pt x="2560" y="620"/>
                </a:lnTo>
                <a:lnTo>
                  <a:pt x="2172" y="0"/>
                </a:lnTo>
                <a:lnTo>
                  <a:pt x="382" y="0"/>
                </a:lnTo>
                <a:lnTo>
                  <a:pt x="0" y="620"/>
                </a:lnTo>
              </a:path>
            </a:pathLst>
          </a:custGeom>
          <a:gradFill rotWithShape="0">
            <a:gsLst>
              <a:gs pos="0">
                <a:schemeClr val="folHlink">
                  <a:gamma/>
                  <a:tint val="43922"/>
                  <a:invGamma/>
                </a:schemeClr>
              </a:gs>
              <a:gs pos="100000">
                <a:srgbClr val="B16B8E"/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5" name="Group 49"/>
          <p:cNvGrpSpPr>
            <a:grpSpLocks/>
          </p:cNvGrpSpPr>
          <p:nvPr/>
        </p:nvGrpSpPr>
        <p:grpSpPr bwMode="auto">
          <a:xfrm>
            <a:off x="6380163" y="2781488"/>
            <a:ext cx="1951037" cy="846137"/>
            <a:chOff x="2691" y="1881"/>
            <a:chExt cx="1229" cy="533"/>
          </a:xfrm>
        </p:grpSpPr>
        <p:sp>
          <p:nvSpPr>
            <p:cNvPr id="96" name="Freeform 80"/>
            <p:cNvSpPr>
              <a:spLocks/>
            </p:cNvSpPr>
            <p:nvPr/>
          </p:nvSpPr>
          <p:spPr bwMode="ltGray">
            <a:xfrm>
              <a:off x="3544" y="1881"/>
              <a:ext cx="376" cy="533"/>
            </a:xfrm>
            <a:custGeom>
              <a:avLst/>
              <a:gdLst>
                <a:gd name="T0" fmla="*/ 385 w 564"/>
                <a:gd name="T1" fmla="*/ 737 h 738"/>
                <a:gd name="T2" fmla="*/ 563 w 564"/>
                <a:gd name="T3" fmla="*/ 527 h 738"/>
                <a:gd name="T4" fmla="*/ 97 w 564"/>
                <a:gd name="T5" fmla="*/ 0 h 738"/>
                <a:gd name="T6" fmla="*/ 0 w 564"/>
                <a:gd name="T7" fmla="*/ 111 h 738"/>
                <a:gd name="T8" fmla="*/ 385 w 564"/>
                <a:gd name="T9" fmla="*/ 737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4"/>
                <a:gd name="T16" fmla="*/ 0 h 738"/>
                <a:gd name="T17" fmla="*/ 564 w 564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4" h="738">
                  <a:moveTo>
                    <a:pt x="385" y="737"/>
                  </a:moveTo>
                  <a:lnTo>
                    <a:pt x="563" y="527"/>
                  </a:lnTo>
                  <a:lnTo>
                    <a:pt x="97" y="0"/>
                  </a:lnTo>
                  <a:lnTo>
                    <a:pt x="0" y="111"/>
                  </a:lnTo>
                  <a:lnTo>
                    <a:pt x="385" y="737"/>
                  </a:lnTo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Freeform 81"/>
            <p:cNvSpPr>
              <a:spLocks/>
            </p:cNvSpPr>
            <p:nvPr/>
          </p:nvSpPr>
          <p:spPr bwMode="ltGray">
            <a:xfrm>
              <a:off x="2950" y="1881"/>
              <a:ext cx="658" cy="80"/>
            </a:xfrm>
            <a:custGeom>
              <a:avLst/>
              <a:gdLst>
                <a:gd name="T0" fmla="*/ 0 w 987"/>
                <a:gd name="T1" fmla="*/ 109 h 110"/>
                <a:gd name="T2" fmla="*/ 889 w 987"/>
                <a:gd name="T3" fmla="*/ 109 h 110"/>
                <a:gd name="T4" fmla="*/ 986 w 987"/>
                <a:gd name="T5" fmla="*/ 0 h 110"/>
                <a:gd name="T6" fmla="*/ 308 w 987"/>
                <a:gd name="T7" fmla="*/ 0 h 110"/>
                <a:gd name="T8" fmla="*/ 0 w 987"/>
                <a:gd name="T9" fmla="*/ 109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7"/>
                <a:gd name="T16" fmla="*/ 0 h 110"/>
                <a:gd name="T17" fmla="*/ 987 w 987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7" h="110">
                  <a:moveTo>
                    <a:pt x="0" y="109"/>
                  </a:moveTo>
                  <a:lnTo>
                    <a:pt x="889" y="109"/>
                  </a:lnTo>
                  <a:lnTo>
                    <a:pt x="986" y="0"/>
                  </a:lnTo>
                  <a:lnTo>
                    <a:pt x="308" y="0"/>
                  </a:lnTo>
                  <a:lnTo>
                    <a:pt x="0" y="109"/>
                  </a:lnTo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Freeform 82"/>
            <p:cNvSpPr>
              <a:spLocks/>
            </p:cNvSpPr>
            <p:nvPr/>
          </p:nvSpPr>
          <p:spPr bwMode="ltGray">
            <a:xfrm>
              <a:off x="2691" y="1960"/>
              <a:ext cx="1111" cy="454"/>
            </a:xfrm>
            <a:custGeom>
              <a:avLst/>
              <a:gdLst>
                <a:gd name="T0" fmla="*/ 0 w 1669"/>
                <a:gd name="T1" fmla="*/ 628 h 629"/>
                <a:gd name="T2" fmla="*/ 1668 w 1669"/>
                <a:gd name="T3" fmla="*/ 628 h 629"/>
                <a:gd name="T4" fmla="*/ 1281 w 1669"/>
                <a:gd name="T5" fmla="*/ 0 h 629"/>
                <a:gd name="T6" fmla="*/ 388 w 1669"/>
                <a:gd name="T7" fmla="*/ 0 h 629"/>
                <a:gd name="T8" fmla="*/ 0 w 1669"/>
                <a:gd name="T9" fmla="*/ 628 h 6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69"/>
                <a:gd name="T16" fmla="*/ 0 h 629"/>
                <a:gd name="T17" fmla="*/ 1669 w 1669"/>
                <a:gd name="T18" fmla="*/ 629 h 6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69" h="629">
                  <a:moveTo>
                    <a:pt x="0" y="628"/>
                  </a:moveTo>
                  <a:lnTo>
                    <a:pt x="1668" y="628"/>
                  </a:lnTo>
                  <a:lnTo>
                    <a:pt x="1281" y="0"/>
                  </a:lnTo>
                  <a:lnTo>
                    <a:pt x="388" y="0"/>
                  </a:lnTo>
                  <a:lnTo>
                    <a:pt x="0" y="628"/>
                  </a:lnTo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9" name="Freeform 83"/>
          <p:cNvSpPr>
            <a:spLocks/>
          </p:cNvSpPr>
          <p:nvPr/>
        </p:nvSpPr>
        <p:spPr bwMode="gray">
          <a:xfrm>
            <a:off x="7258050" y="2081400"/>
            <a:ext cx="504825" cy="715963"/>
          </a:xfrm>
          <a:custGeom>
            <a:avLst/>
            <a:gdLst>
              <a:gd name="T0" fmla="*/ 387 w 477"/>
              <a:gd name="T1" fmla="*/ 624 h 625"/>
              <a:gd name="T2" fmla="*/ 476 w 477"/>
              <a:gd name="T3" fmla="*/ 527 h 625"/>
              <a:gd name="T4" fmla="*/ 0 w 477"/>
              <a:gd name="T5" fmla="*/ 0 h 625"/>
              <a:gd name="T6" fmla="*/ 387 w 477"/>
              <a:gd name="T7" fmla="*/ 624 h 625"/>
              <a:gd name="T8" fmla="*/ 0 60000 65536"/>
              <a:gd name="T9" fmla="*/ 0 60000 65536"/>
              <a:gd name="T10" fmla="*/ 0 60000 65536"/>
              <a:gd name="T11" fmla="*/ 0 60000 65536"/>
              <a:gd name="T12" fmla="*/ 0 w 477"/>
              <a:gd name="T13" fmla="*/ 0 h 625"/>
              <a:gd name="T14" fmla="*/ 477 w 477"/>
              <a:gd name="T15" fmla="*/ 625 h 6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77" h="625">
                <a:moveTo>
                  <a:pt x="387" y="624"/>
                </a:moveTo>
                <a:lnTo>
                  <a:pt x="476" y="527"/>
                </a:lnTo>
                <a:lnTo>
                  <a:pt x="0" y="0"/>
                </a:lnTo>
                <a:lnTo>
                  <a:pt x="387" y="624"/>
                </a:lnTo>
              </a:path>
            </a:pathLst>
          </a:custGeom>
          <a:gradFill rotWithShape="0">
            <a:gsLst>
              <a:gs pos="0">
                <a:schemeClr val="folHlink">
                  <a:gamma/>
                  <a:shade val="66275"/>
                  <a:invGamma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Freeform 84"/>
          <p:cNvSpPr>
            <a:spLocks/>
          </p:cNvSpPr>
          <p:nvPr/>
        </p:nvSpPr>
        <p:spPr bwMode="gray">
          <a:xfrm>
            <a:off x="6875693" y="2051202"/>
            <a:ext cx="847725" cy="740938"/>
          </a:xfrm>
          <a:custGeom>
            <a:avLst/>
            <a:gdLst>
              <a:gd name="T0" fmla="*/ 0 w 773"/>
              <a:gd name="T1" fmla="*/ 624 h 625"/>
              <a:gd name="T2" fmla="*/ 772 w 773"/>
              <a:gd name="T3" fmla="*/ 624 h 625"/>
              <a:gd name="T4" fmla="*/ 387 w 773"/>
              <a:gd name="T5" fmla="*/ 0 h 625"/>
              <a:gd name="T6" fmla="*/ 0 w 773"/>
              <a:gd name="T7" fmla="*/ 624 h 625"/>
              <a:gd name="T8" fmla="*/ 0 60000 65536"/>
              <a:gd name="T9" fmla="*/ 0 60000 65536"/>
              <a:gd name="T10" fmla="*/ 0 60000 65536"/>
              <a:gd name="T11" fmla="*/ 0 60000 65536"/>
              <a:gd name="T12" fmla="*/ 0 w 773"/>
              <a:gd name="T13" fmla="*/ 0 h 625"/>
              <a:gd name="T14" fmla="*/ 773 w 773"/>
              <a:gd name="T15" fmla="*/ 625 h 6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3" h="625">
                <a:moveTo>
                  <a:pt x="0" y="624"/>
                </a:moveTo>
                <a:lnTo>
                  <a:pt x="772" y="624"/>
                </a:lnTo>
                <a:lnTo>
                  <a:pt x="387" y="0"/>
                </a:lnTo>
                <a:lnTo>
                  <a:pt x="0" y="624"/>
                </a:lnTo>
              </a:path>
            </a:pathLst>
          </a:custGeom>
          <a:gradFill rotWithShape="0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</p:spPr>
        <p:txBody>
          <a:bodyPr/>
          <a:lstStyle/>
          <a:p>
            <a:pPr algn="ctr">
              <a:defRPr/>
            </a:pPr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 Box 85"/>
          <p:cNvSpPr txBox="1">
            <a:spLocks noChangeArrowheads="1"/>
          </p:cNvSpPr>
          <p:nvPr/>
        </p:nvSpPr>
        <p:spPr bwMode="white">
          <a:xfrm>
            <a:off x="6874054" y="2415160"/>
            <a:ext cx="763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1,9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 Box 86"/>
          <p:cNvSpPr txBox="1">
            <a:spLocks noChangeArrowheads="1"/>
          </p:cNvSpPr>
          <p:nvPr/>
        </p:nvSpPr>
        <p:spPr bwMode="black">
          <a:xfrm>
            <a:off x="6534150" y="3216463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6,9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Text Box 87"/>
          <p:cNvSpPr txBox="1">
            <a:spLocks noChangeArrowheads="1"/>
          </p:cNvSpPr>
          <p:nvPr/>
        </p:nvSpPr>
        <p:spPr bwMode="white">
          <a:xfrm>
            <a:off x="6534150" y="4037200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53,7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 Box 88"/>
          <p:cNvSpPr txBox="1">
            <a:spLocks noChangeArrowheads="1"/>
          </p:cNvSpPr>
          <p:nvPr/>
        </p:nvSpPr>
        <p:spPr bwMode="black">
          <a:xfrm>
            <a:off x="6534150" y="4859525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55,4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 Box 89"/>
          <p:cNvSpPr txBox="1">
            <a:spLocks noChangeArrowheads="1"/>
          </p:cNvSpPr>
          <p:nvPr/>
        </p:nvSpPr>
        <p:spPr bwMode="white">
          <a:xfrm>
            <a:off x="6534150" y="5681850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249,5</a:t>
            </a:r>
            <a:endParaRPr lang="en-US" sz="1600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Правая фигурная скобка 108"/>
          <p:cNvSpPr/>
          <p:nvPr/>
        </p:nvSpPr>
        <p:spPr>
          <a:xfrm rot="19268542">
            <a:off x="8560505" y="1398055"/>
            <a:ext cx="862191" cy="4293270"/>
          </a:xfrm>
          <a:prstGeom prst="rightBrac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 Box 89"/>
          <p:cNvSpPr txBox="1">
            <a:spLocks noChangeArrowheads="1"/>
          </p:cNvSpPr>
          <p:nvPr/>
        </p:nvSpPr>
        <p:spPr bwMode="white">
          <a:xfrm>
            <a:off x="9348632" y="2866002"/>
            <a:ext cx="1657529" cy="338554"/>
          </a:xfrm>
          <a:prstGeom prst="rect">
            <a:avLst/>
          </a:prstGeom>
          <a:noFill/>
          <a:ln w="12700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b="1" dirty="0">
                <a:solidFill>
                  <a:srgbClr val="161616"/>
                </a:solidFill>
                <a:latin typeface="Arial" pitchFamily="34" charset="0"/>
                <a:cs typeface="Arial" pitchFamily="34" charset="0"/>
              </a:rPr>
              <a:t>Всего 367,4</a:t>
            </a:r>
            <a:endParaRPr lang="en-US" sz="1600" b="1" dirty="0">
              <a:solidFill>
                <a:srgbClr val="16161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45772" y="6308815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2839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982A3-FC43-4086-96C8-A0C1E818AABB}" type="slidenum">
              <a:rPr lang="ru-RU" altLang="ru-RU" smtClean="0"/>
              <a:pPr/>
              <a:t>5</a:t>
            </a:fld>
            <a:endParaRPr lang="ru-RU" alt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года</a:t>
            </a:r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gray">
          <a:xfrm>
            <a:off x="2658109" y="2335309"/>
            <a:ext cx="2943225" cy="4057024"/>
          </a:xfrm>
          <a:prstGeom prst="roundRect">
            <a:avLst>
              <a:gd name="adj" fmla="val 12699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hlink">
                  <a:gamma/>
                  <a:shade val="92157"/>
                  <a:invGamma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gray">
          <a:xfrm>
            <a:off x="2726372" y="2792509"/>
            <a:ext cx="2778125" cy="3276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gray">
          <a:xfrm>
            <a:off x="2781934" y="2792509"/>
            <a:ext cx="2667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 Представлений на общую сумму 1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168,8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млн. рублей, направленных объектам контроля, в том числе по результатам контрольных мероприятий, проведенных в предшествующем периоде, срок реализации по которым наступил в отчетном периоде </a:t>
            </a: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gray">
          <a:xfrm>
            <a:off x="6117271" y="2335307"/>
            <a:ext cx="2943225" cy="4057026"/>
          </a:xfrm>
          <a:prstGeom prst="roundRect">
            <a:avLst>
              <a:gd name="adj" fmla="val 12699"/>
            </a:avLst>
          </a:prstGeom>
          <a:gradFill>
            <a:gsLst>
              <a:gs pos="0">
                <a:srgbClr val="EACED6"/>
              </a:gs>
              <a:gs pos="50000">
                <a:srgbClr val="C6788E"/>
              </a:gs>
              <a:gs pos="100000">
                <a:srgbClr val="D69EAE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AutoShape 8"/>
          <p:cNvSpPr>
            <a:spLocks noChangeArrowheads="1"/>
          </p:cNvSpPr>
          <p:nvPr/>
        </p:nvSpPr>
        <p:spPr bwMode="gray">
          <a:xfrm>
            <a:off x="6185534" y="2792507"/>
            <a:ext cx="2778125" cy="327660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prstShdw prst="shdw17" dist="28398" dir="14606097">
              <a:srgbClr val="FFFFFF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99DEE7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white">
          <a:xfrm>
            <a:off x="6772909" y="2359121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FFFFFF"/>
                </a:solidFill>
                <a:cs typeface="Arial" charset="0"/>
              </a:rPr>
              <a:t>29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gray">
          <a:xfrm>
            <a:off x="6185533" y="2792509"/>
            <a:ext cx="277812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Материалов контрольных мероприятий на общую сумму 1 168,8 млн. рублей, переданных в правоохранительные органы и органы прокуратуры, в том числе по результатам контрольных мероприятий, проведенных в предшествующем периоде, срок реализации по которым наступил в отчетном периоде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52599" y="1210733"/>
            <a:ext cx="8237775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принятых мерах по результатам осуществления контроля в финансово-бюджетной сфере</a:t>
            </a:r>
          </a:p>
        </p:txBody>
      </p:sp>
      <p:sp>
        <p:nvSpPr>
          <p:cNvPr id="47" name="Text Box 18"/>
          <p:cNvSpPr txBox="1">
            <a:spLocks noChangeArrowheads="1"/>
          </p:cNvSpPr>
          <p:nvPr/>
        </p:nvSpPr>
        <p:spPr bwMode="white">
          <a:xfrm>
            <a:off x="3215942" y="2359121"/>
            <a:ext cx="1651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FFFFFF"/>
                </a:solidFill>
                <a:cs typeface="Arial" charset="0"/>
              </a:rPr>
              <a:t>28</a:t>
            </a:r>
            <a:endParaRPr lang="en-US" sz="2000" b="1" dirty="0">
              <a:solidFill>
                <a:srgbClr val="FFFFFF"/>
              </a:solidFill>
              <a:cs typeface="Arial" charset="0"/>
            </a:endParaRPr>
          </a:p>
        </p:txBody>
      </p:sp>
      <p:cxnSp>
        <p:nvCxnSpPr>
          <p:cNvPr id="60" name="Прямая соединительная линия 59"/>
          <p:cNvCxnSpPr>
            <a:stCxn id="43" idx="2"/>
            <a:endCxn id="35" idx="0"/>
          </p:cNvCxnSpPr>
          <p:nvPr/>
        </p:nvCxnSpPr>
        <p:spPr>
          <a:xfrm>
            <a:off x="5871487" y="1795508"/>
            <a:ext cx="1717397" cy="539799"/>
          </a:xfrm>
          <a:prstGeom prst="line">
            <a:avLst/>
          </a:prstGeom>
          <a:ln w="127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43" idx="2"/>
            <a:endCxn id="31" idx="0"/>
          </p:cNvCxnSpPr>
          <p:nvPr/>
        </p:nvCxnSpPr>
        <p:spPr>
          <a:xfrm flipH="1">
            <a:off x="4129722" y="1795508"/>
            <a:ext cx="1741765" cy="539801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86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cap="small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</a:t>
            </a:r>
            <a:r>
              <a:rPr lang="ru-RU" sz="16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14600" y="990600"/>
            <a:ext cx="73914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 по делам об административных правонарушениях</a:t>
            </a:r>
          </a:p>
        </p:txBody>
      </p:sp>
      <p:sp>
        <p:nvSpPr>
          <p:cNvPr id="2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845772" y="6308815"/>
            <a:ext cx="2743200" cy="365125"/>
          </a:xfrm>
        </p:spPr>
        <p:txBody>
          <a:bodyPr/>
          <a:lstStyle/>
          <a:p>
            <a:fld id="{ECC982A3-FC43-4086-96C8-A0C1E818AABB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gray">
          <a:xfrm rot="5400000">
            <a:off x="4488836" y="3962456"/>
            <a:ext cx="1477962" cy="685800"/>
          </a:xfrm>
          <a:prstGeom prst="triangle">
            <a:avLst>
              <a:gd name="adj" fmla="val 50000"/>
            </a:avLst>
          </a:prstGeom>
          <a:solidFill>
            <a:schemeClr val="tx2">
              <a:alpha val="3999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1425364" y="3566375"/>
            <a:ext cx="3416300" cy="688975"/>
            <a:chOff x="720" y="1392"/>
            <a:chExt cx="4058" cy="480"/>
          </a:xfrm>
        </p:grpSpPr>
        <p:sp>
          <p:nvSpPr>
            <p:cNvPr id="26" name="AutoShape 6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EACED6"/>
                </a:gs>
                <a:gs pos="50000">
                  <a:srgbClr val="C6788E"/>
                </a:gs>
                <a:gs pos="100000">
                  <a:srgbClr val="EACED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7" name="Group 7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28" name="AutoShape 8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" name="AutoShape 9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15686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30" name="Group 10"/>
          <p:cNvGrpSpPr>
            <a:grpSpLocks/>
          </p:cNvGrpSpPr>
          <p:nvPr/>
        </p:nvGrpSpPr>
        <p:grpSpPr bwMode="auto">
          <a:xfrm>
            <a:off x="1425364" y="4355362"/>
            <a:ext cx="3416300" cy="688975"/>
            <a:chOff x="720" y="1392"/>
            <a:chExt cx="4058" cy="480"/>
          </a:xfrm>
        </p:grpSpPr>
        <p:sp>
          <p:nvSpPr>
            <p:cNvPr id="31" name="AutoShape 11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rgbClr val="709CD6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2" name="Group 12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33" name="AutoShape 13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" name="AutoShape 14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2549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60" name="Text Box 9"/>
          <p:cNvSpPr txBox="1">
            <a:spLocks noChangeArrowheads="1"/>
          </p:cNvSpPr>
          <p:nvPr/>
        </p:nvSpPr>
        <p:spPr bwMode="gray">
          <a:xfrm>
            <a:off x="1357637" y="1878753"/>
            <a:ext cx="367156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Составлено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уполномоченными должностными лицами 5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протоколов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об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административных правонарушениях</a:t>
            </a:r>
            <a:endParaRPr lang="en-US" sz="14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61" name="Правая фигурная скобка 60"/>
          <p:cNvSpPr/>
          <p:nvPr/>
        </p:nvSpPr>
        <p:spPr>
          <a:xfrm rot="5400000">
            <a:off x="2741335" y="1900933"/>
            <a:ext cx="646558" cy="2624029"/>
          </a:xfrm>
          <a:prstGeom prst="rightBrac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 Box 9"/>
          <p:cNvSpPr txBox="1">
            <a:spLocks noChangeArrowheads="1"/>
          </p:cNvSpPr>
          <p:nvPr/>
        </p:nvSpPr>
        <p:spPr bwMode="gray">
          <a:xfrm>
            <a:off x="1583266" y="3740172"/>
            <a:ext cx="31742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1 - по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ч.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4 ст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. 7.29.3 КоАП РФ</a:t>
            </a:r>
          </a:p>
        </p:txBody>
      </p:sp>
      <p:sp>
        <p:nvSpPr>
          <p:cNvPr id="63" name="Text Box 9"/>
          <p:cNvSpPr txBox="1">
            <a:spLocks noChangeArrowheads="1"/>
          </p:cNvSpPr>
          <p:nvPr/>
        </p:nvSpPr>
        <p:spPr bwMode="gray">
          <a:xfrm>
            <a:off x="1510388" y="4510573"/>
            <a:ext cx="32504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4 - по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ч.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3 ст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. 15.15.3 КоАП РФ</a:t>
            </a:r>
          </a:p>
        </p:txBody>
      </p:sp>
      <p:sp>
        <p:nvSpPr>
          <p:cNvPr id="64" name="Скругленный прямоугольник 12">
            <a:extLst>
              <a:ext uri="{FF2B5EF4-FFF2-40B4-BE49-F238E27FC236}">
                <a16:creationId xmlns="" xmlns:a16="http://schemas.microsoft.com/office/drawing/2014/main" id="{14BDE6A1-0C04-45D8-B18C-E34CE1F047C3}"/>
              </a:ext>
            </a:extLst>
          </p:cNvPr>
          <p:cNvSpPr/>
          <p:nvPr/>
        </p:nvSpPr>
        <p:spPr>
          <a:xfrm>
            <a:off x="1295400" y="1806944"/>
            <a:ext cx="3733799" cy="1085067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glow rad="63500">
              <a:schemeClr val="accent1">
                <a:lumMod val="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2527511" y="2937991"/>
            <a:ext cx="1074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том числе: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6" name="Group 5"/>
          <p:cNvGrpSpPr>
            <a:grpSpLocks/>
          </p:cNvGrpSpPr>
          <p:nvPr/>
        </p:nvGrpSpPr>
        <p:grpSpPr bwMode="auto">
          <a:xfrm>
            <a:off x="5669230" y="3223457"/>
            <a:ext cx="5042877" cy="1031893"/>
            <a:chOff x="720" y="1392"/>
            <a:chExt cx="4058" cy="480"/>
          </a:xfrm>
        </p:grpSpPr>
        <p:sp>
          <p:nvSpPr>
            <p:cNvPr id="67" name="AutoShape 6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EACED6"/>
                </a:gs>
                <a:gs pos="50000">
                  <a:srgbClr val="C6788E"/>
                </a:gs>
                <a:gs pos="100000">
                  <a:srgbClr val="EACED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69" name="Group 7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0" name="AutoShape 8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alpha val="0"/>
                    </a:schemeClr>
                  </a:gs>
                  <a:gs pos="100000">
                    <a:schemeClr val="accent2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1" name="AutoShape 9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accent2">
                      <a:gamma/>
                      <a:tint val="15686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72" name="Group 10"/>
          <p:cNvGrpSpPr>
            <a:grpSpLocks/>
          </p:cNvGrpSpPr>
          <p:nvPr/>
        </p:nvGrpSpPr>
        <p:grpSpPr bwMode="auto">
          <a:xfrm>
            <a:off x="5669231" y="4355362"/>
            <a:ext cx="5036662" cy="902438"/>
            <a:chOff x="720" y="1392"/>
            <a:chExt cx="4058" cy="480"/>
          </a:xfrm>
        </p:grpSpPr>
        <p:sp>
          <p:nvSpPr>
            <p:cNvPr id="73" name="AutoShape 11"/>
            <p:cNvSpPr>
              <a:spLocks noChangeArrowheads="1"/>
            </p:cNvSpPr>
            <p:nvPr/>
          </p:nvSpPr>
          <p:spPr bwMode="lt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rgbClr val="709CD6"/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4" name="Group 12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</p:grpSpPr>
          <p:sp>
            <p:nvSpPr>
              <p:cNvPr id="77" name="AutoShape 13"/>
              <p:cNvSpPr>
                <a:spLocks noChangeArrowheads="1"/>
              </p:cNvSpPr>
              <p:nvPr/>
            </p:nvSpPr>
            <p:spPr bwMode="lt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alpha val="0"/>
                    </a:schemeClr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8" name="AutoShape 14"/>
              <p:cNvSpPr>
                <a:spLocks noChangeArrowheads="1"/>
              </p:cNvSpPr>
              <p:nvPr/>
            </p:nvSpPr>
            <p:spPr bwMode="lt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hlink">
                      <a:gamma/>
                      <a:tint val="25490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79" name="Text Box 9"/>
          <p:cNvSpPr txBox="1">
            <a:spLocks noChangeArrowheads="1"/>
          </p:cNvSpPr>
          <p:nvPr/>
        </p:nvSpPr>
        <p:spPr bwMode="gray">
          <a:xfrm>
            <a:off x="5810199" y="3375979"/>
            <a:ext cx="48175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Вынесено 1 постановление о прекращении производства об административном правонарушении в связи с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молозначительностью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gray">
          <a:xfrm>
            <a:off x="5755375" y="4396605"/>
            <a:ext cx="4876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Вынесено 4 постановления о назначении административного наказания в виде предупреждения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799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Franklin Gothic Medium Cond"/>
        <a:ea typeface=""/>
        <a:cs typeface=""/>
      </a:majorFont>
      <a:minorFont>
        <a:latin typeface="Open San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3077</TotalTime>
  <Words>378</Words>
  <Application>Microsoft Office PowerPoint</Application>
  <PresentationFormat>Произвольный</PresentationFormat>
  <Paragraphs>81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Васянина Лилия</cp:lastModifiedBy>
  <cp:revision>264</cp:revision>
  <cp:lastPrinted>2020-05-18T12:14:53Z</cp:lastPrinted>
  <dcterms:created xsi:type="dcterms:W3CDTF">2019-07-31T16:47:50Z</dcterms:created>
  <dcterms:modified xsi:type="dcterms:W3CDTF">2021-07-29T12:21:39Z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