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1" r:id="rId2"/>
  </p:sldMasterIdLst>
  <p:notesMasterIdLst>
    <p:notesMasterId r:id="rId8"/>
  </p:notesMasterIdLst>
  <p:sldIdLst>
    <p:sldId id="256" r:id="rId3"/>
    <p:sldId id="461" r:id="rId4"/>
    <p:sldId id="462" r:id="rId5"/>
    <p:sldId id="463" r:id="rId6"/>
    <p:sldId id="464" r:id="rId7"/>
  </p:sldIdLst>
  <p:sldSz cx="12192000" cy="6858000"/>
  <p:notesSz cx="9926638" cy="6797675"/>
  <p:defaultTextStyle>
    <a:defPPr>
      <a:defRPr lang="ru-RU"/>
    </a:defPPr>
    <a:lvl1pPr marL="0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1pPr>
    <a:lvl2pPr marL="966567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2pPr>
    <a:lvl3pPr marL="1933133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3pPr>
    <a:lvl4pPr marL="2899700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4pPr>
    <a:lvl5pPr marL="3866266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5pPr>
    <a:lvl6pPr marL="4832833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6pPr>
    <a:lvl7pPr marL="5799399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7pPr>
    <a:lvl8pPr marL="6765966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8pPr>
    <a:lvl9pPr marL="7732532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087" userDrawn="1">
          <p15:clr>
            <a:srgbClr val="A4A3A4"/>
          </p15:clr>
        </p15:guide>
        <p15:guide id="2" pos="720" userDrawn="1">
          <p15:clr>
            <a:srgbClr val="A4A3A4"/>
          </p15:clr>
        </p15:guide>
        <p15:guide id="3" orient="horz" pos="26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елещенен Алексей Валентинович" initials="МАВ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F8DB"/>
    <a:srgbClr val="3CF6D3"/>
    <a:srgbClr val="AFF7EB"/>
    <a:srgbClr val="91BCE3"/>
    <a:srgbClr val="FBB7D1"/>
    <a:srgbClr val="FFE1E1"/>
    <a:srgbClr val="FFCDCD"/>
    <a:srgbClr val="914D6F"/>
    <a:srgbClr val="AB6186"/>
    <a:srgbClr val="B16B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3" autoAdjust="0"/>
    <p:restoredTop sz="94057" autoAdjust="0"/>
  </p:normalViewPr>
  <p:slideViewPr>
    <p:cSldViewPr>
      <p:cViewPr varScale="1">
        <p:scale>
          <a:sx n="113" d="100"/>
          <a:sy n="113" d="100"/>
        </p:scale>
        <p:origin x="-630" y="-108"/>
      </p:cViewPr>
      <p:guideLst>
        <p:guide orient="horz" pos="6087"/>
        <p:guide orient="horz" pos="2688"/>
        <p:guide pos="72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073369301059589"/>
          <c:y val="2.6570048309178744E-2"/>
          <c:w val="0.47075483620103048"/>
          <c:h val="0.7368336566624824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c:spPr>
          <c:dPt>
            <c:idx val="0"/>
            <c:bubble3D val="0"/>
            <c:spPr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50000"/>
                    </a:schemeClr>
                  </a:gs>
                </a:gsLst>
                <a:lin ang="5400000" scaled="1"/>
              </a:gradFill>
              <a:ln>
                <a:solidFill>
                  <a:schemeClr val="bg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rgbClr val="91BCE3"/>
                  </a:gs>
                </a:gsLst>
                <a:lin ang="5400000" scaled="1"/>
              </a:gradFill>
              <a:ln>
                <a:solidFill>
                  <a:schemeClr val="bg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bg2">
                      <a:lumMod val="50000"/>
                    </a:schemeClr>
                  </a:gs>
                </a:gsLst>
                <a:lin ang="5400000" scaled="1"/>
              </a:gradFill>
              <a:ln>
                <a:solidFill>
                  <a:schemeClr val="bg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84406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716049382716049E-3"/>
                  <c:y val="-7.2463768115942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432098765432098E-2"/>
                  <c:y val="-1.93236714975845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85916,6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средства федерального бюджета</c:v>
                </c:pt>
                <c:pt idx="1">
                  <c:v>средства федерального бюджета, выделенные в форме межбюджетных трансфертов</c:v>
                </c:pt>
                <c:pt idx="2">
                  <c:v>средства бюджета субъекта РФ и местных бюджетов в части софинансирования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84406</c:v>
                </c:pt>
                <c:pt idx="1">
                  <c:v>793978.5</c:v>
                </c:pt>
                <c:pt idx="2">
                  <c:v>85916.6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3"/>
        <c:holeSize val="40"/>
      </c:doughnutChart>
    </c:plotArea>
    <c:legend>
      <c:legendPos val="b"/>
      <c:layout>
        <c:manualLayout>
          <c:xMode val="edge"/>
          <c:yMode val="edge"/>
          <c:x val="5.1331777972197928E-2"/>
          <c:y val="0.74607059987066837"/>
          <c:w val="0.93892181240502837"/>
          <c:h val="0.24248607977563955"/>
        </c:manualLayout>
      </c:layout>
      <c:overlay val="0"/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26.07.2021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1pPr>
    <a:lvl2pPr marL="966567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2pPr>
    <a:lvl3pPr marL="1933133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3pPr>
    <a:lvl4pPr marL="2899700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4pPr>
    <a:lvl5pPr marL="3866266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5pPr>
    <a:lvl6pPr marL="4832833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6pPr>
    <a:lvl7pPr marL="5799399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7pPr>
    <a:lvl8pPr marL="6765966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8pPr>
    <a:lvl9pPr marL="7732532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175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79"/>
            <a:ext cx="103632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088796"/>
            <a:ext cx="790492" cy="5621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7" name="bk object 17"/>
          <p:cNvSpPr/>
          <p:nvPr/>
        </p:nvSpPr>
        <p:spPr>
          <a:xfrm>
            <a:off x="894044" y="1149138"/>
            <a:ext cx="10747435" cy="467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270" y="4134318"/>
            <a:ext cx="241007" cy="32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7" name="bk object 17"/>
          <p:cNvSpPr/>
          <p:nvPr/>
        </p:nvSpPr>
        <p:spPr>
          <a:xfrm>
            <a:off x="1552102" y="4687494"/>
            <a:ext cx="321342" cy="32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8" name="bk object 18"/>
          <p:cNvSpPr/>
          <p:nvPr/>
        </p:nvSpPr>
        <p:spPr>
          <a:xfrm>
            <a:off x="1552103" y="5198930"/>
            <a:ext cx="321327" cy="32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9" name="bk object 19"/>
          <p:cNvSpPr/>
          <p:nvPr/>
        </p:nvSpPr>
        <p:spPr>
          <a:xfrm>
            <a:off x="6626351" y="5897198"/>
            <a:ext cx="256419" cy="321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0" name="bk object 20"/>
          <p:cNvSpPr/>
          <p:nvPr/>
        </p:nvSpPr>
        <p:spPr>
          <a:xfrm>
            <a:off x="6593669" y="5372213"/>
            <a:ext cx="321782" cy="30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1" name="bk object 21"/>
          <p:cNvSpPr/>
          <p:nvPr/>
        </p:nvSpPr>
        <p:spPr>
          <a:xfrm>
            <a:off x="6593669" y="4832595"/>
            <a:ext cx="321782" cy="3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559" y="1175567"/>
            <a:ext cx="3191672" cy="390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1219" y="1480256"/>
            <a:ext cx="4351792" cy="1951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68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4FBBD-B260-430E-82C3-AD72BF5EF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62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867BB-3C85-4734-B714-4FD00BB4A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35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89EA2-D49E-48DA-8C6E-166BE8DD58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61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2879-FE00-49E1-91EC-D1E795BA3A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62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47BC6-5486-46C6-A12B-6EB9A8FD5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391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0F1DA-3817-4B43-85EB-D709F1DA2C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790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F11CB-8C1A-4AFB-964F-B58B637EE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430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F3FC6-6C52-46F3-82DE-5591626A4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877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AA11A-924A-44A1-B805-CD4985DE22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720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C563B-47AD-4F55-A454-EDE732BCD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735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ACA41-4316-426C-A5E0-E7293870B2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33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 userDrawn="1"/>
        </p:nvSpPr>
        <p:spPr>
          <a:xfrm flipV="1">
            <a:off x="0" y="529167"/>
            <a:ext cx="12192000" cy="37465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lIns="0" tIns="0" rIns="0" bIns="0"/>
          <a:lstStyle/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800">
              <a:latin typeface="+mn-lt"/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/>
          <a:lstStyle>
            <a:lvl1pPr algn="r">
              <a:defRPr sz="23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327AA-5FA8-41B7-962E-0E0F37451B55}" type="datetime1">
              <a:rPr lang="en-US"/>
              <a:pPr>
                <a:defRPr/>
              </a:pPr>
              <a:t>7/26/2021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982A3-FC43-4086-96C8-A0C1E818AA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945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39"/>
            <a:ext cx="390144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6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39"/>
            <a:ext cx="280416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292">
        <a:defRPr>
          <a:latin typeface="+mn-lt"/>
          <a:ea typeface="+mn-ea"/>
          <a:cs typeface="+mn-cs"/>
        </a:defRPr>
      </a:lvl2pPr>
      <a:lvl3pPr marL="1932584">
        <a:defRPr>
          <a:latin typeface="+mn-lt"/>
          <a:ea typeface="+mn-ea"/>
          <a:cs typeface="+mn-cs"/>
        </a:defRPr>
      </a:lvl3pPr>
      <a:lvl4pPr marL="2898877">
        <a:defRPr>
          <a:latin typeface="+mn-lt"/>
          <a:ea typeface="+mn-ea"/>
          <a:cs typeface="+mn-cs"/>
        </a:defRPr>
      </a:lvl4pPr>
      <a:lvl5pPr marL="3865169">
        <a:defRPr>
          <a:latin typeface="+mn-lt"/>
          <a:ea typeface="+mn-ea"/>
          <a:cs typeface="+mn-cs"/>
        </a:defRPr>
      </a:lvl5pPr>
      <a:lvl6pPr marL="4831461">
        <a:defRPr>
          <a:latin typeface="+mn-lt"/>
          <a:ea typeface="+mn-ea"/>
          <a:cs typeface="+mn-cs"/>
        </a:defRPr>
      </a:lvl6pPr>
      <a:lvl7pPr marL="5797753">
        <a:defRPr>
          <a:latin typeface="+mn-lt"/>
          <a:ea typeface="+mn-ea"/>
          <a:cs typeface="+mn-cs"/>
        </a:defRPr>
      </a:lvl7pPr>
      <a:lvl8pPr marL="6764045">
        <a:defRPr>
          <a:latin typeface="+mn-lt"/>
          <a:ea typeface="+mn-ea"/>
          <a:cs typeface="+mn-cs"/>
        </a:defRPr>
      </a:lvl8pPr>
      <a:lvl9pPr marL="773033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292">
        <a:defRPr>
          <a:latin typeface="+mn-lt"/>
          <a:ea typeface="+mn-ea"/>
          <a:cs typeface="+mn-cs"/>
        </a:defRPr>
      </a:lvl2pPr>
      <a:lvl3pPr marL="1932584">
        <a:defRPr>
          <a:latin typeface="+mn-lt"/>
          <a:ea typeface="+mn-ea"/>
          <a:cs typeface="+mn-cs"/>
        </a:defRPr>
      </a:lvl3pPr>
      <a:lvl4pPr marL="2898877">
        <a:defRPr>
          <a:latin typeface="+mn-lt"/>
          <a:ea typeface="+mn-ea"/>
          <a:cs typeface="+mn-cs"/>
        </a:defRPr>
      </a:lvl4pPr>
      <a:lvl5pPr marL="3865169">
        <a:defRPr>
          <a:latin typeface="+mn-lt"/>
          <a:ea typeface="+mn-ea"/>
          <a:cs typeface="+mn-cs"/>
        </a:defRPr>
      </a:lvl5pPr>
      <a:lvl6pPr marL="4831461">
        <a:defRPr>
          <a:latin typeface="+mn-lt"/>
          <a:ea typeface="+mn-ea"/>
          <a:cs typeface="+mn-cs"/>
        </a:defRPr>
      </a:lvl6pPr>
      <a:lvl7pPr marL="5797753">
        <a:defRPr>
          <a:latin typeface="+mn-lt"/>
          <a:ea typeface="+mn-ea"/>
          <a:cs typeface="+mn-cs"/>
        </a:defRPr>
      </a:lvl7pPr>
      <a:lvl8pPr marL="6764045">
        <a:defRPr>
          <a:latin typeface="+mn-lt"/>
          <a:ea typeface="+mn-ea"/>
          <a:cs typeface="+mn-cs"/>
        </a:defRPr>
      </a:lvl8pPr>
      <a:lvl9pPr marL="7730338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7CD060-4C10-4E89-B98B-B079BC296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41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0" name="TextBox 9"/>
          <p:cNvSpPr txBox="1"/>
          <p:nvPr/>
        </p:nvSpPr>
        <p:spPr>
          <a:xfrm>
            <a:off x="696756" y="2655066"/>
            <a:ext cx="77303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</a:t>
            </a:r>
            <a:r>
              <a:rPr lang="ru-RU" sz="28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контроля</a:t>
            </a:r>
            <a:r>
              <a:rPr lang="ru-RU" sz="28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 </a:t>
            </a:r>
            <a:b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квартале 2021 года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83" y="6402659"/>
            <a:ext cx="4848492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>
                <a:solidFill>
                  <a:schemeClr val="bg1">
                    <a:lumMod val="65000"/>
                  </a:schemeClr>
                </a:solidFill>
              </a:rPr>
              <a:t>www.kursk.roskazna.gov.ru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0" y="981111"/>
            <a:ext cx="5609869" cy="33082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8042"/>
          </a:p>
        </p:txBody>
      </p:sp>
      <p:grpSp>
        <p:nvGrpSpPr>
          <p:cNvPr id="3" name="Группа 2"/>
          <p:cNvGrpSpPr/>
          <p:nvPr/>
        </p:nvGrpSpPr>
        <p:grpSpPr>
          <a:xfrm>
            <a:off x="298241" y="91555"/>
            <a:ext cx="5721559" cy="760662"/>
            <a:chOff x="298241" y="91555"/>
            <a:chExt cx="5721559" cy="760662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rgbClr val="11437F"/>
                  </a:solidFill>
                </a:rPr>
                <a:t>Управление Федерального казначейства</a:t>
              </a:r>
            </a:p>
            <a:p>
              <a:r>
                <a:rPr lang="ru-RU" sz="1600" dirty="0">
                  <a:solidFill>
                    <a:srgbClr val="11437F"/>
                  </a:solidFill>
                </a:rPr>
                <a:t>по Курской области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96124" y="356"/>
            <a:ext cx="438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контроля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 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квартале 2021 года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057400" y="944951"/>
            <a:ext cx="7543800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количества проведенных контрольных мероприятий</a:t>
            </a:r>
            <a:endParaRPr lang="ru-RU" sz="1600" b="1" cap="sm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4"/>
          <p:cNvGrpSpPr>
            <a:grpSpLocks/>
          </p:cNvGrpSpPr>
          <p:nvPr/>
        </p:nvGrpSpPr>
        <p:grpSpPr bwMode="auto">
          <a:xfrm>
            <a:off x="7148513" y="2811463"/>
            <a:ext cx="1754187" cy="1704975"/>
            <a:chOff x="2457" y="2000"/>
            <a:chExt cx="901" cy="888"/>
          </a:xfrm>
        </p:grpSpPr>
        <p:pic>
          <p:nvPicPr>
            <p:cNvPr id="15" name="Picture 5" descr="circuler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2457" y="2000"/>
              <a:ext cx="901" cy="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Oval 6"/>
            <p:cNvSpPr>
              <a:spLocks noChangeArrowheads="1"/>
            </p:cNvSpPr>
            <p:nvPr/>
          </p:nvSpPr>
          <p:spPr bwMode="ltGray">
            <a:xfrm>
              <a:off x="2457" y="2000"/>
              <a:ext cx="895" cy="888"/>
            </a:xfrm>
            <a:prstGeom prst="ellipse">
              <a:avLst/>
            </a:prstGeom>
            <a:gradFill rotWithShape="1">
              <a:gsLst>
                <a:gs pos="0">
                  <a:srgbClr val="F8F8F8">
                    <a:gamma/>
                    <a:shade val="26275"/>
                    <a:invGamma/>
                    <a:alpha val="89999"/>
                  </a:srgbClr>
                </a:gs>
                <a:gs pos="50000">
                  <a:srgbClr val="F8F8F8">
                    <a:alpha val="45000"/>
                  </a:srgbClr>
                </a:gs>
                <a:gs pos="100000">
                  <a:srgbClr val="F8F8F8">
                    <a:gamma/>
                    <a:shade val="26275"/>
                    <a:invGamma/>
                    <a:alpha val="89999"/>
                  </a:srgbClr>
                </a:gs>
              </a:gsLst>
              <a:lin ang="5400000" scaled="1"/>
            </a:gradFill>
            <a:ln>
              <a:noFill/>
            </a:ln>
            <a:effectLst>
              <a:glow rad="101600">
                <a:schemeClr val="accent3">
                  <a:satMod val="175000"/>
                  <a:alpha val="40000"/>
                </a:schemeClr>
              </a:glow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ltGray">
            <a:xfrm>
              <a:off x="2550" y="2018"/>
              <a:ext cx="703" cy="308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" name="Group 8"/>
            <p:cNvGrpSpPr>
              <a:grpSpLocks/>
            </p:cNvGrpSpPr>
            <p:nvPr/>
          </p:nvGrpSpPr>
          <p:grpSpPr bwMode="auto">
            <a:xfrm rot="-1297425" flipH="1" flipV="1">
              <a:off x="2525" y="2693"/>
              <a:ext cx="781" cy="188"/>
              <a:chOff x="2532" y="1051"/>
              <a:chExt cx="893" cy="246"/>
            </a:xfrm>
          </p:grpSpPr>
          <p:grpSp>
            <p:nvGrpSpPr>
              <p:cNvPr id="19" name="Group 9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25" name="AutoShape 10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6" name="AutoShape 11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7" name="AutoShape 12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8" name="AutoShape 13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0" name="Group 14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21" name="AutoShape 15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AutoShape 16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3" name="AutoShape 17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4" name="AutoShape 18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29" name="Group 19"/>
          <p:cNvGrpSpPr>
            <a:grpSpLocks/>
          </p:cNvGrpSpPr>
          <p:nvPr/>
        </p:nvGrpSpPr>
        <p:grpSpPr bwMode="auto">
          <a:xfrm rot="16200000">
            <a:off x="4397376" y="2973387"/>
            <a:ext cx="4043362" cy="1420813"/>
            <a:chOff x="564" y="1992"/>
            <a:chExt cx="2658" cy="984"/>
          </a:xfrm>
        </p:grpSpPr>
        <p:sp>
          <p:nvSpPr>
            <p:cNvPr id="30" name="Freeform 20"/>
            <p:cNvSpPr>
              <a:spLocks/>
            </p:cNvSpPr>
            <p:nvPr/>
          </p:nvSpPr>
          <p:spPr bwMode="invGray">
            <a:xfrm>
              <a:off x="564" y="2003"/>
              <a:ext cx="1197" cy="867"/>
            </a:xfrm>
            <a:custGeom>
              <a:avLst/>
              <a:gdLst>
                <a:gd name="T0" fmla="*/ 0 w 735"/>
                <a:gd name="T1" fmla="*/ 0 h 532"/>
                <a:gd name="T2" fmla="*/ 382 w 735"/>
                <a:gd name="T3" fmla="*/ 202 h 532"/>
                <a:gd name="T4" fmla="*/ 577 w 735"/>
                <a:gd name="T5" fmla="*/ 202 h 532"/>
                <a:gd name="T6" fmla="*/ 637 w 735"/>
                <a:gd name="T7" fmla="*/ 249 h 532"/>
                <a:gd name="T8" fmla="*/ 639 w 735"/>
                <a:gd name="T9" fmla="*/ 402 h 532"/>
                <a:gd name="T10" fmla="*/ 598 w 735"/>
                <a:gd name="T11" fmla="*/ 400 h 532"/>
                <a:gd name="T12" fmla="*/ 669 w 735"/>
                <a:gd name="T13" fmla="*/ 532 h 532"/>
                <a:gd name="T14" fmla="*/ 735 w 735"/>
                <a:gd name="T15" fmla="*/ 402 h 532"/>
                <a:gd name="T16" fmla="*/ 696 w 735"/>
                <a:gd name="T17" fmla="*/ 402 h 532"/>
                <a:gd name="T18" fmla="*/ 694 w 735"/>
                <a:gd name="T19" fmla="*/ 226 h 532"/>
                <a:gd name="T20" fmla="*/ 616 w 735"/>
                <a:gd name="T21" fmla="*/ 150 h 532"/>
                <a:gd name="T22" fmla="*/ 335 w 735"/>
                <a:gd name="T23" fmla="*/ 149 h 532"/>
                <a:gd name="T24" fmla="*/ 69 w 735"/>
                <a:gd name="T25" fmla="*/ 0 h 532"/>
                <a:gd name="T26" fmla="*/ 0 w 735"/>
                <a:gd name="T27" fmla="*/ 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5" h="532">
                  <a:moveTo>
                    <a:pt x="0" y="0"/>
                  </a:moveTo>
                  <a:cubicBezTo>
                    <a:pt x="0" y="0"/>
                    <a:pt x="85" y="216"/>
                    <a:pt x="382" y="202"/>
                  </a:cubicBezTo>
                  <a:cubicBezTo>
                    <a:pt x="479" y="202"/>
                    <a:pt x="577" y="202"/>
                    <a:pt x="577" y="202"/>
                  </a:cubicBezTo>
                  <a:cubicBezTo>
                    <a:pt x="577" y="202"/>
                    <a:pt x="639" y="201"/>
                    <a:pt x="637" y="249"/>
                  </a:cubicBezTo>
                  <a:cubicBezTo>
                    <a:pt x="638" y="325"/>
                    <a:pt x="639" y="402"/>
                    <a:pt x="639" y="402"/>
                  </a:cubicBezTo>
                  <a:lnTo>
                    <a:pt x="598" y="400"/>
                  </a:lnTo>
                  <a:lnTo>
                    <a:pt x="669" y="532"/>
                  </a:lnTo>
                  <a:lnTo>
                    <a:pt x="735" y="402"/>
                  </a:lnTo>
                  <a:lnTo>
                    <a:pt x="696" y="402"/>
                  </a:lnTo>
                  <a:cubicBezTo>
                    <a:pt x="696" y="402"/>
                    <a:pt x="695" y="314"/>
                    <a:pt x="694" y="226"/>
                  </a:cubicBezTo>
                  <a:cubicBezTo>
                    <a:pt x="687" y="160"/>
                    <a:pt x="616" y="150"/>
                    <a:pt x="616" y="150"/>
                  </a:cubicBezTo>
                  <a:cubicBezTo>
                    <a:pt x="556" y="137"/>
                    <a:pt x="473" y="153"/>
                    <a:pt x="335" y="149"/>
                  </a:cubicBezTo>
                  <a:cubicBezTo>
                    <a:pt x="110" y="126"/>
                    <a:pt x="69" y="0"/>
                    <a:pt x="69" y="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gamma/>
                    <a:tint val="0"/>
                    <a:invGamma/>
                    <a:alpha val="0"/>
                  </a:schemeClr>
                </a:gs>
                <a:gs pos="100000">
                  <a:schemeClr val="bg2">
                    <a:lumMod val="25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Freeform 21"/>
            <p:cNvSpPr>
              <a:spLocks/>
            </p:cNvSpPr>
            <p:nvPr/>
          </p:nvSpPr>
          <p:spPr bwMode="invGray">
            <a:xfrm>
              <a:off x="1773" y="1992"/>
              <a:ext cx="231" cy="984"/>
            </a:xfrm>
            <a:custGeom>
              <a:avLst/>
              <a:gdLst>
                <a:gd name="T0" fmla="*/ 37 w 142"/>
                <a:gd name="T1" fmla="*/ 1 h 604"/>
                <a:gd name="T2" fmla="*/ 45 w 142"/>
                <a:gd name="T3" fmla="*/ 472 h 604"/>
                <a:gd name="T4" fmla="*/ 0 w 142"/>
                <a:gd name="T5" fmla="*/ 474 h 604"/>
                <a:gd name="T6" fmla="*/ 72 w 142"/>
                <a:gd name="T7" fmla="*/ 604 h 604"/>
                <a:gd name="T8" fmla="*/ 142 w 142"/>
                <a:gd name="T9" fmla="*/ 474 h 604"/>
                <a:gd name="T10" fmla="*/ 100 w 142"/>
                <a:gd name="T11" fmla="*/ 474 h 604"/>
                <a:gd name="T12" fmla="*/ 99 w 142"/>
                <a:gd name="T13" fmla="*/ 0 h 604"/>
                <a:gd name="T14" fmla="*/ 37 w 142"/>
                <a:gd name="T15" fmla="*/ 1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604">
                  <a:moveTo>
                    <a:pt x="37" y="1"/>
                  </a:moveTo>
                  <a:lnTo>
                    <a:pt x="45" y="472"/>
                  </a:lnTo>
                  <a:lnTo>
                    <a:pt x="0" y="474"/>
                  </a:lnTo>
                  <a:lnTo>
                    <a:pt x="72" y="604"/>
                  </a:lnTo>
                  <a:lnTo>
                    <a:pt x="142" y="474"/>
                  </a:lnTo>
                  <a:lnTo>
                    <a:pt x="100" y="474"/>
                  </a:lnTo>
                  <a:lnTo>
                    <a:pt x="99" y="0"/>
                  </a:lnTo>
                  <a:lnTo>
                    <a:pt x="37" y="1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gamma/>
                    <a:tint val="0"/>
                    <a:invGamma/>
                    <a:alpha val="0"/>
                  </a:schemeClr>
                </a:gs>
                <a:gs pos="100000">
                  <a:schemeClr val="bg2">
                    <a:lumMod val="25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" name="Freeform 22"/>
            <p:cNvSpPr>
              <a:spLocks/>
            </p:cNvSpPr>
            <p:nvPr/>
          </p:nvSpPr>
          <p:spPr bwMode="invGray">
            <a:xfrm flipH="1">
              <a:off x="2025" y="2003"/>
              <a:ext cx="1197" cy="867"/>
            </a:xfrm>
            <a:custGeom>
              <a:avLst/>
              <a:gdLst>
                <a:gd name="T0" fmla="*/ 0 w 735"/>
                <a:gd name="T1" fmla="*/ 0 h 532"/>
                <a:gd name="T2" fmla="*/ 382 w 735"/>
                <a:gd name="T3" fmla="*/ 202 h 532"/>
                <a:gd name="T4" fmla="*/ 577 w 735"/>
                <a:gd name="T5" fmla="*/ 202 h 532"/>
                <a:gd name="T6" fmla="*/ 637 w 735"/>
                <a:gd name="T7" fmla="*/ 249 h 532"/>
                <a:gd name="T8" fmla="*/ 639 w 735"/>
                <a:gd name="T9" fmla="*/ 402 h 532"/>
                <a:gd name="T10" fmla="*/ 598 w 735"/>
                <a:gd name="T11" fmla="*/ 400 h 532"/>
                <a:gd name="T12" fmla="*/ 669 w 735"/>
                <a:gd name="T13" fmla="*/ 532 h 532"/>
                <a:gd name="T14" fmla="*/ 735 w 735"/>
                <a:gd name="T15" fmla="*/ 402 h 532"/>
                <a:gd name="T16" fmla="*/ 696 w 735"/>
                <a:gd name="T17" fmla="*/ 402 h 532"/>
                <a:gd name="T18" fmla="*/ 694 w 735"/>
                <a:gd name="T19" fmla="*/ 226 h 532"/>
                <a:gd name="T20" fmla="*/ 616 w 735"/>
                <a:gd name="T21" fmla="*/ 150 h 532"/>
                <a:gd name="T22" fmla="*/ 335 w 735"/>
                <a:gd name="T23" fmla="*/ 149 h 532"/>
                <a:gd name="T24" fmla="*/ 69 w 735"/>
                <a:gd name="T25" fmla="*/ 0 h 532"/>
                <a:gd name="T26" fmla="*/ 0 w 735"/>
                <a:gd name="T27" fmla="*/ 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5" h="532">
                  <a:moveTo>
                    <a:pt x="0" y="0"/>
                  </a:moveTo>
                  <a:cubicBezTo>
                    <a:pt x="0" y="0"/>
                    <a:pt x="85" y="216"/>
                    <a:pt x="382" y="202"/>
                  </a:cubicBezTo>
                  <a:cubicBezTo>
                    <a:pt x="479" y="202"/>
                    <a:pt x="577" y="202"/>
                    <a:pt x="577" y="202"/>
                  </a:cubicBezTo>
                  <a:cubicBezTo>
                    <a:pt x="577" y="202"/>
                    <a:pt x="639" y="201"/>
                    <a:pt x="637" y="249"/>
                  </a:cubicBezTo>
                  <a:cubicBezTo>
                    <a:pt x="638" y="325"/>
                    <a:pt x="639" y="402"/>
                    <a:pt x="639" y="402"/>
                  </a:cubicBezTo>
                  <a:lnTo>
                    <a:pt x="598" y="400"/>
                  </a:lnTo>
                  <a:lnTo>
                    <a:pt x="669" y="532"/>
                  </a:lnTo>
                  <a:lnTo>
                    <a:pt x="735" y="402"/>
                  </a:lnTo>
                  <a:lnTo>
                    <a:pt x="696" y="402"/>
                  </a:lnTo>
                  <a:cubicBezTo>
                    <a:pt x="696" y="402"/>
                    <a:pt x="695" y="314"/>
                    <a:pt x="694" y="226"/>
                  </a:cubicBezTo>
                  <a:cubicBezTo>
                    <a:pt x="687" y="160"/>
                    <a:pt x="616" y="150"/>
                    <a:pt x="616" y="150"/>
                  </a:cubicBezTo>
                  <a:cubicBezTo>
                    <a:pt x="556" y="137"/>
                    <a:pt x="473" y="153"/>
                    <a:pt x="335" y="149"/>
                  </a:cubicBezTo>
                  <a:cubicBezTo>
                    <a:pt x="110" y="126"/>
                    <a:pt x="69" y="0"/>
                    <a:pt x="69" y="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gamma/>
                    <a:tint val="0"/>
                    <a:invGamma/>
                    <a:alpha val="0"/>
                  </a:schemeClr>
                </a:gs>
                <a:gs pos="100000">
                  <a:schemeClr val="bg2">
                    <a:lumMod val="25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3" name="Group 74"/>
          <p:cNvGrpSpPr>
            <a:grpSpLocks/>
          </p:cNvGrpSpPr>
          <p:nvPr/>
        </p:nvGrpSpPr>
        <p:grpSpPr bwMode="auto">
          <a:xfrm>
            <a:off x="3352800" y="1565275"/>
            <a:ext cx="2468563" cy="1127125"/>
            <a:chOff x="2289" y="1260"/>
            <a:chExt cx="1335" cy="672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34" name="AutoShape 75"/>
            <p:cNvSpPr>
              <a:spLocks noChangeArrowheads="1"/>
            </p:cNvSpPr>
            <p:nvPr/>
          </p:nvSpPr>
          <p:spPr bwMode="ltGray">
            <a:xfrm>
              <a:off x="2289" y="1260"/>
              <a:ext cx="1335" cy="672"/>
            </a:xfrm>
            <a:prstGeom prst="roundRect">
              <a:avLst>
                <a:gd name="adj" fmla="val 11921"/>
              </a:avLst>
            </a:prstGeom>
            <a:solidFill>
              <a:schemeClr val="bg2">
                <a:lumMod val="50000"/>
              </a:schemeClr>
            </a:solidFill>
            <a:ln w="25400">
              <a:solidFill>
                <a:srgbClr val="FEFEFE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35" name="Picture 76" descr="Picture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2313" y="1280"/>
              <a:ext cx="386" cy="4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oup 77"/>
          <p:cNvGrpSpPr>
            <a:grpSpLocks/>
          </p:cNvGrpSpPr>
          <p:nvPr/>
        </p:nvGrpSpPr>
        <p:grpSpPr bwMode="auto">
          <a:xfrm>
            <a:off x="3397179" y="3189288"/>
            <a:ext cx="2427359" cy="1127125"/>
            <a:chOff x="2291" y="2228"/>
            <a:chExt cx="1335" cy="672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37" name="AutoShape 78"/>
            <p:cNvSpPr>
              <a:spLocks noChangeArrowheads="1"/>
            </p:cNvSpPr>
            <p:nvPr/>
          </p:nvSpPr>
          <p:spPr bwMode="ltGray">
            <a:xfrm>
              <a:off x="2291" y="2228"/>
              <a:ext cx="1335" cy="672"/>
            </a:xfrm>
            <a:prstGeom prst="roundRect">
              <a:avLst>
                <a:gd name="adj" fmla="val 11921"/>
              </a:avLst>
            </a:prstGeom>
            <a:solidFill>
              <a:schemeClr val="accent5">
                <a:lumMod val="75000"/>
              </a:schemeClr>
            </a:solidFill>
            <a:ln w="25400">
              <a:solidFill>
                <a:srgbClr val="FEFEFE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38" name="Picture 79" descr="Picture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2313" y="2250"/>
              <a:ext cx="386" cy="4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9" name="Group 80"/>
          <p:cNvGrpSpPr>
            <a:grpSpLocks/>
          </p:cNvGrpSpPr>
          <p:nvPr/>
        </p:nvGrpSpPr>
        <p:grpSpPr bwMode="auto">
          <a:xfrm>
            <a:off x="3437180" y="4816475"/>
            <a:ext cx="2390533" cy="1127125"/>
            <a:chOff x="2293" y="3198"/>
            <a:chExt cx="1335" cy="672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40" name="AutoShape 81"/>
            <p:cNvSpPr>
              <a:spLocks noChangeArrowheads="1"/>
            </p:cNvSpPr>
            <p:nvPr/>
          </p:nvSpPr>
          <p:spPr bwMode="ltGray">
            <a:xfrm>
              <a:off x="2293" y="3198"/>
              <a:ext cx="1335" cy="672"/>
            </a:xfrm>
            <a:prstGeom prst="roundRect">
              <a:avLst>
                <a:gd name="adj" fmla="val 11921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5400">
              <a:solidFill>
                <a:srgbClr val="FEFEFE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41" name="Picture 82" descr="Picture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2313" y="3216"/>
              <a:ext cx="386" cy="4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2" name="Rectangle 85"/>
          <p:cNvSpPr>
            <a:spLocks noChangeArrowheads="1"/>
          </p:cNvSpPr>
          <p:nvPr/>
        </p:nvSpPr>
        <p:spPr bwMode="auto">
          <a:xfrm>
            <a:off x="3397178" y="1615182"/>
            <a:ext cx="231147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9 или 42,8% –</a:t>
            </a:r>
          </a:p>
          <a:p>
            <a:pPr algn="ctr"/>
            <a:r>
              <a:rPr lang="ru-RU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по 1 разделу Плана (централизованные задания)</a:t>
            </a:r>
            <a:endParaRPr lang="en-US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87"/>
          <p:cNvSpPr>
            <a:spLocks noChangeArrowheads="1"/>
          </p:cNvSpPr>
          <p:nvPr/>
        </p:nvSpPr>
        <p:spPr bwMode="auto">
          <a:xfrm>
            <a:off x="7180262" y="3259341"/>
            <a:ext cx="1690688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200" b="0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Всего</a:t>
            </a:r>
          </a:p>
          <a:p>
            <a:pPr algn="ctr"/>
            <a:r>
              <a:rPr lang="ru-RU" sz="2200" b="0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21 КМ</a:t>
            </a:r>
            <a:endParaRPr lang="en-US" sz="2200" b="0" dirty="0">
              <a:solidFill>
                <a:srgbClr val="08080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85"/>
          <p:cNvSpPr>
            <a:spLocks noChangeArrowheads="1"/>
          </p:cNvSpPr>
          <p:nvPr/>
        </p:nvSpPr>
        <p:spPr bwMode="auto">
          <a:xfrm>
            <a:off x="3472993" y="3233863"/>
            <a:ext cx="231147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11 или 52,4% –</a:t>
            </a:r>
          </a:p>
          <a:p>
            <a:pPr algn="ctr"/>
            <a:r>
              <a:rPr lang="ru-RU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внеплановые контрольные мероприятия</a:t>
            </a:r>
            <a:endParaRPr lang="en-US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85"/>
          <p:cNvSpPr>
            <a:spLocks noChangeArrowheads="1"/>
          </p:cNvSpPr>
          <p:nvPr/>
        </p:nvSpPr>
        <p:spPr bwMode="auto">
          <a:xfrm>
            <a:off x="3509892" y="4866382"/>
            <a:ext cx="231147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 или 4,8% –</a:t>
            </a:r>
          </a:p>
          <a:p>
            <a:pPr algn="ctr"/>
            <a:r>
              <a:rPr lang="ru-RU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встречная проверка по запросу другого ТОФК</a:t>
            </a:r>
            <a:endParaRPr lang="en-US" sz="16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638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845772" y="6308815"/>
            <a:ext cx="2743200" cy="365125"/>
          </a:xfrm>
        </p:spPr>
        <p:txBody>
          <a:bodyPr/>
          <a:lstStyle/>
          <a:p>
            <a:fld id="{ECC982A3-FC43-4086-96C8-A0C1E818AABB}" type="slidenum">
              <a:rPr lang="ru-RU" altLang="ru-RU" smtClean="0"/>
              <a:pPr/>
              <a:t>3</a:t>
            </a:fld>
            <a:endParaRPr lang="ru-RU" alt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796124" y="356"/>
            <a:ext cx="438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контроля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 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квартале 2021 года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63373" y="944951"/>
            <a:ext cx="5314374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проверенных средств, </a:t>
            </a:r>
            <a:r>
              <a:rPr lang="ru-RU" sz="1600" b="1" cap="sm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</a:t>
            </a:r>
            <a:r>
              <a:rPr lang="ru-RU" sz="1600" b="1" cap="sm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  <a:endParaRPr lang="ru-RU" sz="1600" b="1" cap="sm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752478551"/>
              </p:ext>
            </p:extLst>
          </p:nvPr>
        </p:nvGraphicFramePr>
        <p:xfrm>
          <a:off x="1995947" y="1324065"/>
          <a:ext cx="8229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124200" y="3405328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itchFamily="34" charset="0"/>
                <a:cs typeface="Arial" pitchFamily="34" charset="0"/>
              </a:rPr>
              <a:t>и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з них: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20304" y="2852528"/>
            <a:ext cx="1195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: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16772" y="3240971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964301,1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 стрелкой 9"/>
          <p:cNvCxnSpPr>
            <a:stCxn id="24" idx="1"/>
            <a:endCxn id="24" idx="3"/>
          </p:cNvCxnSpPr>
          <p:nvPr/>
        </p:nvCxnSpPr>
        <p:spPr>
          <a:xfrm>
            <a:off x="7820304" y="2991028"/>
            <a:ext cx="1195476" cy="0"/>
          </a:xfrm>
          <a:prstGeom prst="straightConnector1">
            <a:avLst/>
          </a:prstGeom>
          <a:ln w="127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9010864" y="2314842"/>
            <a:ext cx="2871420" cy="1352370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015780" y="2379196"/>
            <a:ext cx="27952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100% - средства на реализацию федерального проекта «Безопасность дорожного движения» в рамках нацпроекта «Безопасные и качественные автомобильные дороги»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93649" y="1905000"/>
            <a:ext cx="2871420" cy="1505248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20688" y="1965126"/>
            <a:ext cx="28148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Arial" pitchFamily="34" charset="0"/>
                <a:cs typeface="Arial" pitchFamily="34" charset="0"/>
              </a:rPr>
              <a:t>85,1% - средства на реализацию мероприятий, направленных на борьбу с 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COVID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-19, в том числе дополнительных выплат медицинским работникам, оказывающим помощь по диагностике и лечению 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COVID</a:t>
            </a:r>
            <a:r>
              <a:rPr lang="ru-RU" sz="1200" dirty="0">
                <a:latin typeface="Arial" pitchFamily="34" charset="0"/>
                <a:cs typeface="Arial" pitchFamily="34" charset="0"/>
              </a:rPr>
              <a:t>-19;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20688" y="3667212"/>
            <a:ext cx="2871420" cy="980988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92373" y="3754437"/>
            <a:ext cx="2670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14,9% - средства на реализацию государственной программы РФ «Развитие физической культуры и спорта»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60842" y="269939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itchFamily="34" charset="0"/>
                <a:cs typeface="Arial" pitchFamily="34" charset="0"/>
              </a:rPr>
              <a:t>и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з них: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" name="Прямая со стрелкой 27"/>
          <p:cNvCxnSpPr>
            <a:stCxn id="21" idx="3"/>
          </p:cNvCxnSpPr>
          <p:nvPr/>
        </p:nvCxnSpPr>
        <p:spPr>
          <a:xfrm flipH="1" flipV="1">
            <a:off x="3492108" y="2837890"/>
            <a:ext cx="546492" cy="705938"/>
          </a:xfrm>
          <a:prstGeom prst="straightConnector1">
            <a:avLst/>
          </a:prstGeom>
          <a:ln w="127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endCxn id="27" idx="3"/>
          </p:cNvCxnSpPr>
          <p:nvPr/>
        </p:nvCxnSpPr>
        <p:spPr>
          <a:xfrm flipH="1">
            <a:off x="3492108" y="3543828"/>
            <a:ext cx="546492" cy="613878"/>
          </a:xfrm>
          <a:prstGeom prst="straightConnector1">
            <a:avLst/>
          </a:prstGeom>
          <a:ln w="127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912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796124" y="356"/>
            <a:ext cx="438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контроля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 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квартале 2021 года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63373" y="944951"/>
            <a:ext cx="5314374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выявленных нарушений, </a:t>
            </a:r>
            <a:r>
              <a:rPr lang="ru-RU" sz="1600" b="1" cap="sm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</a:t>
            </a:r>
            <a:r>
              <a:rPr lang="ru-RU" sz="1600" b="1" cap="sm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  <a:endParaRPr lang="ru-RU" sz="1600" b="1" cap="sm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47"/>
          <p:cNvSpPr>
            <a:spLocks noChangeArrowheads="1"/>
          </p:cNvSpPr>
          <p:nvPr/>
        </p:nvSpPr>
        <p:spPr bwMode="gray">
          <a:xfrm>
            <a:off x="990600" y="2130786"/>
            <a:ext cx="6010096" cy="703263"/>
          </a:xfrm>
          <a:prstGeom prst="rect">
            <a:avLst/>
          </a:prstGeom>
          <a:solidFill>
            <a:schemeClr val="accent5">
              <a:lumMod val="40000"/>
              <a:lumOff val="60000"/>
              <a:alpha val="20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48"/>
          <p:cNvSpPr>
            <a:spLocks noChangeArrowheads="1"/>
          </p:cNvSpPr>
          <p:nvPr/>
        </p:nvSpPr>
        <p:spPr bwMode="ltGray">
          <a:xfrm>
            <a:off x="990600" y="2848336"/>
            <a:ext cx="6086296" cy="822325"/>
          </a:xfrm>
          <a:prstGeom prst="rect">
            <a:avLst/>
          </a:prstGeom>
          <a:solidFill>
            <a:srgbClr val="FFCDCD">
              <a:alpha val="20000"/>
            </a:srgbClr>
          </a:solidFill>
          <a:ln>
            <a:noFill/>
          </a:ln>
        </p:spPr>
        <p:txBody>
          <a:bodyPr wrap="none" anchor="ctr"/>
          <a:lstStyle/>
          <a:p>
            <a:pPr algn="ctr"/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49"/>
          <p:cNvSpPr>
            <a:spLocks noChangeArrowheads="1"/>
          </p:cNvSpPr>
          <p:nvPr/>
        </p:nvSpPr>
        <p:spPr bwMode="gray">
          <a:xfrm>
            <a:off x="990600" y="3677011"/>
            <a:ext cx="5629096" cy="817563"/>
          </a:xfrm>
          <a:prstGeom prst="rect">
            <a:avLst/>
          </a:prstGeom>
          <a:solidFill>
            <a:schemeClr val="accent5">
              <a:lumMod val="40000"/>
              <a:lumOff val="60000"/>
              <a:alpha val="20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50"/>
          <p:cNvSpPr>
            <a:spLocks noChangeArrowheads="1"/>
          </p:cNvSpPr>
          <p:nvPr/>
        </p:nvSpPr>
        <p:spPr bwMode="ltGray">
          <a:xfrm>
            <a:off x="990600" y="4516799"/>
            <a:ext cx="5019496" cy="822325"/>
          </a:xfrm>
          <a:prstGeom prst="rect">
            <a:avLst/>
          </a:prstGeom>
          <a:solidFill>
            <a:srgbClr val="FFCDCD">
              <a:alpha val="20000"/>
            </a:srgbClr>
          </a:solidFill>
          <a:ln>
            <a:noFill/>
          </a:ln>
        </p:spPr>
        <p:txBody>
          <a:bodyPr wrap="none" anchor="ctr"/>
          <a:lstStyle/>
          <a:p>
            <a:pPr algn="ctr"/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51"/>
          <p:cNvSpPr>
            <a:spLocks noChangeArrowheads="1"/>
          </p:cNvSpPr>
          <p:nvPr/>
        </p:nvSpPr>
        <p:spPr bwMode="gray">
          <a:xfrm>
            <a:off x="990600" y="5354999"/>
            <a:ext cx="4333696" cy="806450"/>
          </a:xfrm>
          <a:prstGeom prst="rect">
            <a:avLst/>
          </a:prstGeom>
          <a:solidFill>
            <a:schemeClr val="accent5">
              <a:lumMod val="40000"/>
              <a:lumOff val="60000"/>
              <a:alpha val="20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Line 52"/>
          <p:cNvSpPr>
            <a:spLocks noChangeShapeType="1"/>
          </p:cNvSpPr>
          <p:nvPr/>
        </p:nvSpPr>
        <p:spPr bwMode="auto">
          <a:xfrm flipH="1">
            <a:off x="990600" y="6156686"/>
            <a:ext cx="3673296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Line 53"/>
          <p:cNvSpPr>
            <a:spLocks noChangeShapeType="1"/>
          </p:cNvSpPr>
          <p:nvPr/>
        </p:nvSpPr>
        <p:spPr bwMode="auto">
          <a:xfrm flipH="1">
            <a:off x="990599" y="5345475"/>
            <a:ext cx="4211459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Line 54"/>
          <p:cNvSpPr>
            <a:spLocks noChangeShapeType="1"/>
          </p:cNvSpPr>
          <p:nvPr/>
        </p:nvSpPr>
        <p:spPr bwMode="auto">
          <a:xfrm flipH="1">
            <a:off x="990599" y="4504100"/>
            <a:ext cx="4628971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Line 55"/>
          <p:cNvSpPr>
            <a:spLocks noChangeShapeType="1"/>
          </p:cNvSpPr>
          <p:nvPr/>
        </p:nvSpPr>
        <p:spPr bwMode="auto">
          <a:xfrm flipH="1">
            <a:off x="990599" y="3675425"/>
            <a:ext cx="5106809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Line 56"/>
          <p:cNvSpPr>
            <a:spLocks noChangeShapeType="1"/>
          </p:cNvSpPr>
          <p:nvPr/>
        </p:nvSpPr>
        <p:spPr bwMode="auto">
          <a:xfrm flipH="1">
            <a:off x="990600" y="2841986"/>
            <a:ext cx="5584646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Line 57"/>
          <p:cNvSpPr>
            <a:spLocks noChangeShapeType="1"/>
          </p:cNvSpPr>
          <p:nvPr/>
        </p:nvSpPr>
        <p:spPr bwMode="auto">
          <a:xfrm flipH="1">
            <a:off x="990600" y="2130786"/>
            <a:ext cx="6003746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Text Box 63"/>
          <p:cNvSpPr txBox="1">
            <a:spLocks noChangeArrowheads="1"/>
          </p:cNvSpPr>
          <p:nvPr/>
        </p:nvSpPr>
        <p:spPr bwMode="auto">
          <a:xfrm>
            <a:off x="990600" y="2939916"/>
            <a:ext cx="50887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600" dirty="0" smtClean="0">
                <a:latin typeface="Arial" pitchFamily="34" charset="0"/>
                <a:cs typeface="Arial" pitchFamily="34" charset="0"/>
              </a:rPr>
              <a:t>Несоблюдение порядка, условий предоставления средств из бюджета (0,9%)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Text Box 64"/>
          <p:cNvSpPr txBox="1">
            <a:spLocks noChangeArrowheads="1"/>
          </p:cNvSpPr>
          <p:nvPr/>
        </p:nvSpPr>
        <p:spPr bwMode="auto">
          <a:xfrm>
            <a:off x="990601" y="2210714"/>
            <a:ext cx="50194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600" dirty="0" smtClean="0">
                <a:latin typeface="Arial" pitchFamily="34" charset="0"/>
                <a:cs typeface="Arial" pitchFamily="34" charset="0"/>
              </a:rPr>
              <a:t>Нарушения правил ведения бюджетного учета, представления бюджетной отчетности (0,1%)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 Box 65"/>
          <p:cNvSpPr txBox="1">
            <a:spLocks noChangeArrowheads="1"/>
          </p:cNvSpPr>
          <p:nvPr/>
        </p:nvSpPr>
        <p:spPr bwMode="auto">
          <a:xfrm>
            <a:off x="990601" y="3886145"/>
            <a:ext cx="26246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600" dirty="0" smtClean="0">
                <a:latin typeface="Arial" pitchFamily="34" charset="0"/>
                <a:cs typeface="Arial" pitchFamily="34" charset="0"/>
              </a:rPr>
              <a:t>Другие нарушения (7,1%)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Text Box 66"/>
          <p:cNvSpPr txBox="1">
            <a:spLocks noChangeArrowheads="1"/>
          </p:cNvSpPr>
          <p:nvPr/>
        </p:nvSpPr>
        <p:spPr bwMode="auto">
          <a:xfrm>
            <a:off x="985409" y="4632398"/>
            <a:ext cx="41860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600" dirty="0" smtClean="0">
                <a:latin typeface="Arial" pitchFamily="34" charset="0"/>
                <a:cs typeface="Arial" pitchFamily="34" charset="0"/>
              </a:rPr>
              <a:t>Нарушения в сфере осуществления закупок (43,9%)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Text Box 67"/>
          <p:cNvSpPr txBox="1">
            <a:spLocks noChangeArrowheads="1"/>
          </p:cNvSpPr>
          <p:nvPr/>
        </p:nvSpPr>
        <p:spPr bwMode="auto">
          <a:xfrm>
            <a:off x="990601" y="5487107"/>
            <a:ext cx="37018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600" dirty="0" smtClean="0">
                <a:latin typeface="Arial" pitchFamily="34" charset="0"/>
                <a:cs typeface="Arial" pitchFamily="34" charset="0"/>
              </a:rPr>
              <a:t>Неправомерное использование средств (48,0%)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Freeform 71"/>
          <p:cNvSpPr>
            <a:spLocks/>
          </p:cNvSpPr>
          <p:nvPr/>
        </p:nvSpPr>
        <p:spPr bwMode="gray">
          <a:xfrm>
            <a:off x="8877121" y="4924786"/>
            <a:ext cx="895350" cy="1235075"/>
          </a:xfrm>
          <a:custGeom>
            <a:avLst/>
            <a:gdLst>
              <a:gd name="T0" fmla="*/ 399 w 847"/>
              <a:gd name="T1" fmla="*/ 1078 h 1079"/>
              <a:gd name="T2" fmla="*/ 0 w 847"/>
              <a:gd name="T3" fmla="*/ 459 h 1079"/>
              <a:gd name="T4" fmla="*/ 374 w 847"/>
              <a:gd name="T5" fmla="*/ 0 h 1079"/>
              <a:gd name="T6" fmla="*/ 846 w 847"/>
              <a:gd name="T7" fmla="*/ 536 h 1079"/>
              <a:gd name="T8" fmla="*/ 399 w 847"/>
              <a:gd name="T9" fmla="*/ 1078 h 10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7"/>
              <a:gd name="T16" fmla="*/ 0 h 1079"/>
              <a:gd name="T17" fmla="*/ 847 w 847"/>
              <a:gd name="T18" fmla="*/ 1079 h 10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7" h="1079">
                <a:moveTo>
                  <a:pt x="399" y="1078"/>
                </a:moveTo>
                <a:lnTo>
                  <a:pt x="0" y="459"/>
                </a:lnTo>
                <a:lnTo>
                  <a:pt x="374" y="0"/>
                </a:lnTo>
                <a:lnTo>
                  <a:pt x="846" y="536"/>
                </a:lnTo>
                <a:lnTo>
                  <a:pt x="399" y="1078"/>
                </a:lnTo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Freeform 72"/>
          <p:cNvSpPr>
            <a:spLocks/>
          </p:cNvSpPr>
          <p:nvPr/>
        </p:nvSpPr>
        <p:spPr bwMode="gray">
          <a:xfrm>
            <a:off x="5098871" y="4924786"/>
            <a:ext cx="4173538" cy="525463"/>
          </a:xfrm>
          <a:custGeom>
            <a:avLst/>
            <a:gdLst>
              <a:gd name="T0" fmla="*/ 0 w 3947"/>
              <a:gd name="T1" fmla="*/ 459 h 460"/>
              <a:gd name="T2" fmla="*/ 3573 w 3947"/>
              <a:gd name="T3" fmla="*/ 459 h 460"/>
              <a:gd name="T4" fmla="*/ 3946 w 3947"/>
              <a:gd name="T5" fmla="*/ 0 h 460"/>
              <a:gd name="T6" fmla="*/ 505 w 3947"/>
              <a:gd name="T7" fmla="*/ 0 h 460"/>
              <a:gd name="T8" fmla="*/ 0 w 3947"/>
              <a:gd name="T9" fmla="*/ 459 h 4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47"/>
              <a:gd name="T16" fmla="*/ 0 h 460"/>
              <a:gd name="T17" fmla="*/ 3947 w 3947"/>
              <a:gd name="T18" fmla="*/ 460 h 4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47" h="460">
                <a:moveTo>
                  <a:pt x="0" y="459"/>
                </a:moveTo>
                <a:lnTo>
                  <a:pt x="3573" y="459"/>
                </a:lnTo>
                <a:lnTo>
                  <a:pt x="3946" y="0"/>
                </a:lnTo>
                <a:lnTo>
                  <a:pt x="505" y="0"/>
                </a:lnTo>
                <a:lnTo>
                  <a:pt x="0" y="459"/>
                </a:lnTo>
              </a:path>
            </a:pathLst>
          </a:cu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Freeform 73"/>
          <p:cNvSpPr>
            <a:spLocks/>
          </p:cNvSpPr>
          <p:nvPr/>
        </p:nvSpPr>
        <p:spPr bwMode="gray">
          <a:xfrm>
            <a:off x="4692471" y="5448661"/>
            <a:ext cx="4608513" cy="712788"/>
          </a:xfrm>
          <a:custGeom>
            <a:avLst/>
            <a:gdLst>
              <a:gd name="T0" fmla="*/ 383 w 4357"/>
              <a:gd name="T1" fmla="*/ 0 h 623"/>
              <a:gd name="T2" fmla="*/ 3954 w 4357"/>
              <a:gd name="T3" fmla="*/ 0 h 623"/>
              <a:gd name="T4" fmla="*/ 4356 w 4357"/>
              <a:gd name="T5" fmla="*/ 622 h 623"/>
              <a:gd name="T6" fmla="*/ 0 w 4357"/>
              <a:gd name="T7" fmla="*/ 622 h 623"/>
              <a:gd name="T8" fmla="*/ 383 w 4357"/>
              <a:gd name="T9" fmla="*/ 0 h 6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57"/>
              <a:gd name="T16" fmla="*/ 0 h 623"/>
              <a:gd name="T17" fmla="*/ 4357 w 4357"/>
              <a:gd name="T18" fmla="*/ 623 h 6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57" h="623">
                <a:moveTo>
                  <a:pt x="383" y="0"/>
                </a:moveTo>
                <a:lnTo>
                  <a:pt x="3954" y="0"/>
                </a:lnTo>
                <a:lnTo>
                  <a:pt x="4356" y="622"/>
                </a:lnTo>
                <a:lnTo>
                  <a:pt x="0" y="622"/>
                </a:lnTo>
                <a:lnTo>
                  <a:pt x="383" y="0"/>
                </a:lnTo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8" name="Group 50"/>
          <p:cNvGrpSpPr>
            <a:grpSpLocks/>
          </p:cNvGrpSpPr>
          <p:nvPr/>
        </p:nvGrpSpPr>
        <p:grpSpPr bwMode="auto">
          <a:xfrm>
            <a:off x="5176659" y="4224699"/>
            <a:ext cx="4024312" cy="1119187"/>
            <a:chOff x="2101" y="2759"/>
            <a:chExt cx="2535" cy="705"/>
          </a:xfrm>
        </p:grpSpPr>
        <p:sp>
          <p:nvSpPr>
            <p:cNvPr id="89" name="Freeform 74"/>
            <p:cNvSpPr>
              <a:spLocks/>
            </p:cNvSpPr>
            <p:nvPr/>
          </p:nvSpPr>
          <p:spPr bwMode="ltGray">
            <a:xfrm>
              <a:off x="4137" y="2759"/>
              <a:ext cx="499" cy="705"/>
            </a:xfrm>
            <a:custGeom>
              <a:avLst/>
              <a:gdLst>
                <a:gd name="T0" fmla="*/ 382 w 749"/>
                <a:gd name="T1" fmla="*/ 976 h 977"/>
                <a:gd name="T2" fmla="*/ 0 w 749"/>
                <a:gd name="T3" fmla="*/ 342 h 977"/>
                <a:gd name="T4" fmla="*/ 280 w 749"/>
                <a:gd name="T5" fmla="*/ 0 h 977"/>
                <a:gd name="T6" fmla="*/ 748 w 749"/>
                <a:gd name="T7" fmla="*/ 538 h 977"/>
                <a:gd name="T8" fmla="*/ 382 w 749"/>
                <a:gd name="T9" fmla="*/ 976 h 9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9"/>
                <a:gd name="T16" fmla="*/ 0 h 977"/>
                <a:gd name="T17" fmla="*/ 749 w 749"/>
                <a:gd name="T18" fmla="*/ 977 h 9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9" h="977">
                  <a:moveTo>
                    <a:pt x="382" y="976"/>
                  </a:moveTo>
                  <a:lnTo>
                    <a:pt x="0" y="342"/>
                  </a:lnTo>
                  <a:lnTo>
                    <a:pt x="280" y="0"/>
                  </a:lnTo>
                  <a:lnTo>
                    <a:pt x="748" y="538"/>
                  </a:lnTo>
                  <a:lnTo>
                    <a:pt x="382" y="976"/>
                  </a:lnTo>
                </a:path>
              </a:pathLst>
            </a:custGeom>
            <a:gradFill rotWithShape="0">
              <a:gsLst>
                <a:gs pos="0">
                  <a:schemeClr val="accent5">
                    <a:lumMod val="75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Freeform 75"/>
            <p:cNvSpPr>
              <a:spLocks/>
            </p:cNvSpPr>
            <p:nvPr/>
          </p:nvSpPr>
          <p:spPr bwMode="ltGray">
            <a:xfrm>
              <a:off x="2351" y="2759"/>
              <a:ext cx="1975" cy="248"/>
            </a:xfrm>
            <a:custGeom>
              <a:avLst/>
              <a:gdLst>
                <a:gd name="T0" fmla="*/ 0 w 2964"/>
                <a:gd name="T1" fmla="*/ 343 h 344"/>
                <a:gd name="T2" fmla="*/ 2684 w 2964"/>
                <a:gd name="T3" fmla="*/ 343 h 344"/>
                <a:gd name="T4" fmla="*/ 2963 w 2964"/>
                <a:gd name="T5" fmla="*/ 0 h 344"/>
                <a:gd name="T6" fmla="*/ 531 w 2964"/>
                <a:gd name="T7" fmla="*/ 1 h 344"/>
                <a:gd name="T8" fmla="*/ 0 w 2964"/>
                <a:gd name="T9" fmla="*/ 343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4"/>
                <a:gd name="T16" fmla="*/ 0 h 344"/>
                <a:gd name="T17" fmla="*/ 2964 w 2964"/>
                <a:gd name="T18" fmla="*/ 344 h 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4" h="344">
                  <a:moveTo>
                    <a:pt x="0" y="343"/>
                  </a:moveTo>
                  <a:lnTo>
                    <a:pt x="2684" y="343"/>
                  </a:lnTo>
                  <a:lnTo>
                    <a:pt x="2963" y="0"/>
                  </a:lnTo>
                  <a:lnTo>
                    <a:pt x="531" y="1"/>
                  </a:lnTo>
                  <a:lnTo>
                    <a:pt x="0" y="343"/>
                  </a:lnTo>
                </a:path>
              </a:pathLst>
            </a:custGeom>
            <a:gradFill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Freeform 76"/>
            <p:cNvSpPr>
              <a:spLocks/>
            </p:cNvSpPr>
            <p:nvPr/>
          </p:nvSpPr>
          <p:spPr bwMode="ltGray">
            <a:xfrm>
              <a:off x="2101" y="3007"/>
              <a:ext cx="2293" cy="457"/>
            </a:xfrm>
            <a:custGeom>
              <a:avLst/>
              <a:gdLst>
                <a:gd name="T0" fmla="*/ 0 w 3443"/>
                <a:gd name="T1" fmla="*/ 633 h 634"/>
                <a:gd name="T2" fmla="*/ 3442 w 3443"/>
                <a:gd name="T3" fmla="*/ 633 h 634"/>
                <a:gd name="T4" fmla="*/ 3060 w 3443"/>
                <a:gd name="T5" fmla="*/ 0 h 634"/>
                <a:gd name="T6" fmla="*/ 377 w 3443"/>
                <a:gd name="T7" fmla="*/ 0 h 634"/>
                <a:gd name="T8" fmla="*/ 0 w 3443"/>
                <a:gd name="T9" fmla="*/ 633 h 6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43"/>
                <a:gd name="T16" fmla="*/ 0 h 634"/>
                <a:gd name="T17" fmla="*/ 3443 w 3443"/>
                <a:gd name="T18" fmla="*/ 634 h 6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43" h="634">
                  <a:moveTo>
                    <a:pt x="0" y="633"/>
                  </a:moveTo>
                  <a:lnTo>
                    <a:pt x="3442" y="633"/>
                  </a:lnTo>
                  <a:lnTo>
                    <a:pt x="3060" y="0"/>
                  </a:lnTo>
                  <a:lnTo>
                    <a:pt x="377" y="0"/>
                  </a:lnTo>
                  <a:lnTo>
                    <a:pt x="0" y="633"/>
                  </a:lnTo>
                </a:path>
              </a:pathLst>
            </a:custGeom>
            <a:gradFill rotWithShape="0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2" name="Freeform 77"/>
          <p:cNvSpPr>
            <a:spLocks/>
          </p:cNvSpPr>
          <p:nvPr/>
        </p:nvSpPr>
        <p:spPr bwMode="gray">
          <a:xfrm>
            <a:off x="7940496" y="3532549"/>
            <a:ext cx="693738" cy="973137"/>
          </a:xfrm>
          <a:custGeom>
            <a:avLst/>
            <a:gdLst>
              <a:gd name="T0" fmla="*/ 0 w 655"/>
              <a:gd name="T1" fmla="*/ 230 h 849"/>
              <a:gd name="T2" fmla="*/ 387 w 655"/>
              <a:gd name="T3" fmla="*/ 848 h 849"/>
              <a:gd name="T4" fmla="*/ 654 w 655"/>
              <a:gd name="T5" fmla="*/ 531 h 849"/>
              <a:gd name="T6" fmla="*/ 188 w 655"/>
              <a:gd name="T7" fmla="*/ 0 h 849"/>
              <a:gd name="T8" fmla="*/ 0 w 655"/>
              <a:gd name="T9" fmla="*/ 230 h 8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5"/>
              <a:gd name="T16" fmla="*/ 0 h 849"/>
              <a:gd name="T17" fmla="*/ 655 w 655"/>
              <a:gd name="T18" fmla="*/ 849 h 8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5" h="849">
                <a:moveTo>
                  <a:pt x="0" y="230"/>
                </a:moveTo>
                <a:lnTo>
                  <a:pt x="387" y="848"/>
                </a:lnTo>
                <a:lnTo>
                  <a:pt x="654" y="531"/>
                </a:lnTo>
                <a:lnTo>
                  <a:pt x="188" y="0"/>
                </a:lnTo>
                <a:lnTo>
                  <a:pt x="0" y="230"/>
                </a:lnTo>
              </a:path>
            </a:pathLst>
          </a:custGeom>
          <a:gradFill rotWithShape="1">
            <a:gsLst>
              <a:gs pos="0">
                <a:schemeClr val="folHlink">
                  <a:gamma/>
                  <a:shade val="69020"/>
                  <a:invGamma/>
                </a:schemeClr>
              </a:gs>
              <a:gs pos="100000">
                <a:srgbClr val="AB6186"/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Freeform 78"/>
          <p:cNvSpPr>
            <a:spLocks/>
          </p:cNvSpPr>
          <p:nvPr/>
        </p:nvSpPr>
        <p:spPr bwMode="gray">
          <a:xfrm>
            <a:off x="6045021" y="3532549"/>
            <a:ext cx="2093913" cy="263525"/>
          </a:xfrm>
          <a:custGeom>
            <a:avLst/>
            <a:gdLst>
              <a:gd name="T0" fmla="*/ 0 w 1980"/>
              <a:gd name="T1" fmla="*/ 228 h 229"/>
              <a:gd name="T2" fmla="*/ 1791 w 1980"/>
              <a:gd name="T3" fmla="*/ 228 h 229"/>
              <a:gd name="T4" fmla="*/ 1979 w 1980"/>
              <a:gd name="T5" fmla="*/ 0 h 229"/>
              <a:gd name="T6" fmla="*/ 500 w 1980"/>
              <a:gd name="T7" fmla="*/ 0 h 229"/>
              <a:gd name="T8" fmla="*/ 0 w 1980"/>
              <a:gd name="T9" fmla="*/ 228 h 2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80"/>
              <a:gd name="T16" fmla="*/ 0 h 229"/>
              <a:gd name="T17" fmla="*/ 1980 w 1980"/>
              <a:gd name="T18" fmla="*/ 229 h 2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80" h="229">
                <a:moveTo>
                  <a:pt x="0" y="228"/>
                </a:moveTo>
                <a:lnTo>
                  <a:pt x="1791" y="228"/>
                </a:lnTo>
                <a:lnTo>
                  <a:pt x="1979" y="0"/>
                </a:lnTo>
                <a:lnTo>
                  <a:pt x="500" y="0"/>
                </a:lnTo>
                <a:lnTo>
                  <a:pt x="0" y="228"/>
                </a:lnTo>
              </a:path>
            </a:pathLst>
          </a:custGeom>
          <a:gradFill rotWithShape="0">
            <a:gsLst>
              <a:gs pos="0">
                <a:schemeClr val="folHlink"/>
              </a:gs>
              <a:gs pos="100000">
                <a:srgbClr val="914D6F"/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Freeform 79"/>
          <p:cNvSpPr>
            <a:spLocks/>
          </p:cNvSpPr>
          <p:nvPr/>
        </p:nvSpPr>
        <p:spPr bwMode="gray">
          <a:xfrm>
            <a:off x="5641796" y="3794486"/>
            <a:ext cx="2708275" cy="711200"/>
          </a:xfrm>
          <a:custGeom>
            <a:avLst/>
            <a:gdLst>
              <a:gd name="T0" fmla="*/ 0 w 2561"/>
              <a:gd name="T1" fmla="*/ 620 h 621"/>
              <a:gd name="T2" fmla="*/ 2560 w 2561"/>
              <a:gd name="T3" fmla="*/ 620 h 621"/>
              <a:gd name="T4" fmla="*/ 2172 w 2561"/>
              <a:gd name="T5" fmla="*/ 0 h 621"/>
              <a:gd name="T6" fmla="*/ 382 w 2561"/>
              <a:gd name="T7" fmla="*/ 0 h 621"/>
              <a:gd name="T8" fmla="*/ 0 w 2561"/>
              <a:gd name="T9" fmla="*/ 620 h 6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1"/>
              <a:gd name="T16" fmla="*/ 0 h 621"/>
              <a:gd name="T17" fmla="*/ 2561 w 2561"/>
              <a:gd name="T18" fmla="*/ 621 h 62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1" h="621">
                <a:moveTo>
                  <a:pt x="0" y="620"/>
                </a:moveTo>
                <a:lnTo>
                  <a:pt x="2560" y="620"/>
                </a:lnTo>
                <a:lnTo>
                  <a:pt x="2172" y="0"/>
                </a:lnTo>
                <a:lnTo>
                  <a:pt x="382" y="0"/>
                </a:lnTo>
                <a:lnTo>
                  <a:pt x="0" y="620"/>
                </a:lnTo>
              </a:path>
            </a:pathLst>
          </a:custGeom>
          <a:gradFill rotWithShape="0">
            <a:gsLst>
              <a:gs pos="0">
                <a:schemeClr val="folHlink">
                  <a:gamma/>
                  <a:tint val="43922"/>
                  <a:invGamma/>
                </a:schemeClr>
              </a:gs>
              <a:gs pos="100000">
                <a:srgbClr val="B16B8E"/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5" name="Group 49"/>
          <p:cNvGrpSpPr>
            <a:grpSpLocks/>
          </p:cNvGrpSpPr>
          <p:nvPr/>
        </p:nvGrpSpPr>
        <p:grpSpPr bwMode="auto">
          <a:xfrm>
            <a:off x="6113284" y="2830874"/>
            <a:ext cx="1951037" cy="846137"/>
            <a:chOff x="2691" y="1881"/>
            <a:chExt cx="1229" cy="533"/>
          </a:xfrm>
        </p:grpSpPr>
        <p:sp>
          <p:nvSpPr>
            <p:cNvPr id="96" name="Freeform 80"/>
            <p:cNvSpPr>
              <a:spLocks/>
            </p:cNvSpPr>
            <p:nvPr/>
          </p:nvSpPr>
          <p:spPr bwMode="ltGray">
            <a:xfrm>
              <a:off x="3544" y="1881"/>
              <a:ext cx="376" cy="533"/>
            </a:xfrm>
            <a:custGeom>
              <a:avLst/>
              <a:gdLst>
                <a:gd name="T0" fmla="*/ 385 w 564"/>
                <a:gd name="T1" fmla="*/ 737 h 738"/>
                <a:gd name="T2" fmla="*/ 563 w 564"/>
                <a:gd name="T3" fmla="*/ 527 h 738"/>
                <a:gd name="T4" fmla="*/ 97 w 564"/>
                <a:gd name="T5" fmla="*/ 0 h 738"/>
                <a:gd name="T6" fmla="*/ 0 w 564"/>
                <a:gd name="T7" fmla="*/ 111 h 738"/>
                <a:gd name="T8" fmla="*/ 385 w 564"/>
                <a:gd name="T9" fmla="*/ 737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4"/>
                <a:gd name="T16" fmla="*/ 0 h 738"/>
                <a:gd name="T17" fmla="*/ 564 w 564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4" h="738">
                  <a:moveTo>
                    <a:pt x="385" y="737"/>
                  </a:moveTo>
                  <a:lnTo>
                    <a:pt x="563" y="527"/>
                  </a:lnTo>
                  <a:lnTo>
                    <a:pt x="97" y="0"/>
                  </a:lnTo>
                  <a:lnTo>
                    <a:pt x="0" y="111"/>
                  </a:lnTo>
                  <a:lnTo>
                    <a:pt x="385" y="737"/>
                  </a:lnTo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Freeform 81"/>
            <p:cNvSpPr>
              <a:spLocks/>
            </p:cNvSpPr>
            <p:nvPr/>
          </p:nvSpPr>
          <p:spPr bwMode="ltGray">
            <a:xfrm>
              <a:off x="2950" y="1881"/>
              <a:ext cx="658" cy="80"/>
            </a:xfrm>
            <a:custGeom>
              <a:avLst/>
              <a:gdLst>
                <a:gd name="T0" fmla="*/ 0 w 987"/>
                <a:gd name="T1" fmla="*/ 109 h 110"/>
                <a:gd name="T2" fmla="*/ 889 w 987"/>
                <a:gd name="T3" fmla="*/ 109 h 110"/>
                <a:gd name="T4" fmla="*/ 986 w 987"/>
                <a:gd name="T5" fmla="*/ 0 h 110"/>
                <a:gd name="T6" fmla="*/ 308 w 987"/>
                <a:gd name="T7" fmla="*/ 0 h 110"/>
                <a:gd name="T8" fmla="*/ 0 w 987"/>
                <a:gd name="T9" fmla="*/ 109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87"/>
                <a:gd name="T16" fmla="*/ 0 h 110"/>
                <a:gd name="T17" fmla="*/ 987 w 987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87" h="110">
                  <a:moveTo>
                    <a:pt x="0" y="109"/>
                  </a:moveTo>
                  <a:lnTo>
                    <a:pt x="889" y="109"/>
                  </a:lnTo>
                  <a:lnTo>
                    <a:pt x="986" y="0"/>
                  </a:lnTo>
                  <a:lnTo>
                    <a:pt x="308" y="0"/>
                  </a:lnTo>
                  <a:lnTo>
                    <a:pt x="0" y="109"/>
                  </a:lnTo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Freeform 82"/>
            <p:cNvSpPr>
              <a:spLocks/>
            </p:cNvSpPr>
            <p:nvPr/>
          </p:nvSpPr>
          <p:spPr bwMode="ltGray">
            <a:xfrm>
              <a:off x="2691" y="1960"/>
              <a:ext cx="1111" cy="454"/>
            </a:xfrm>
            <a:custGeom>
              <a:avLst/>
              <a:gdLst>
                <a:gd name="T0" fmla="*/ 0 w 1669"/>
                <a:gd name="T1" fmla="*/ 628 h 629"/>
                <a:gd name="T2" fmla="*/ 1668 w 1669"/>
                <a:gd name="T3" fmla="*/ 628 h 629"/>
                <a:gd name="T4" fmla="*/ 1281 w 1669"/>
                <a:gd name="T5" fmla="*/ 0 h 629"/>
                <a:gd name="T6" fmla="*/ 388 w 1669"/>
                <a:gd name="T7" fmla="*/ 0 h 629"/>
                <a:gd name="T8" fmla="*/ 0 w 1669"/>
                <a:gd name="T9" fmla="*/ 628 h 6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69"/>
                <a:gd name="T16" fmla="*/ 0 h 629"/>
                <a:gd name="T17" fmla="*/ 1669 w 1669"/>
                <a:gd name="T18" fmla="*/ 629 h 6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69" h="629">
                  <a:moveTo>
                    <a:pt x="0" y="628"/>
                  </a:moveTo>
                  <a:lnTo>
                    <a:pt x="1668" y="628"/>
                  </a:lnTo>
                  <a:lnTo>
                    <a:pt x="1281" y="0"/>
                  </a:lnTo>
                  <a:lnTo>
                    <a:pt x="388" y="0"/>
                  </a:lnTo>
                  <a:lnTo>
                    <a:pt x="0" y="628"/>
                  </a:lnTo>
                </a:path>
              </a:pathLst>
            </a:custGeom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9" name="Freeform 83"/>
          <p:cNvSpPr>
            <a:spLocks/>
          </p:cNvSpPr>
          <p:nvPr/>
        </p:nvSpPr>
        <p:spPr bwMode="gray">
          <a:xfrm>
            <a:off x="6991171" y="2130786"/>
            <a:ext cx="504825" cy="715963"/>
          </a:xfrm>
          <a:custGeom>
            <a:avLst/>
            <a:gdLst>
              <a:gd name="T0" fmla="*/ 387 w 477"/>
              <a:gd name="T1" fmla="*/ 624 h 625"/>
              <a:gd name="T2" fmla="*/ 476 w 477"/>
              <a:gd name="T3" fmla="*/ 527 h 625"/>
              <a:gd name="T4" fmla="*/ 0 w 477"/>
              <a:gd name="T5" fmla="*/ 0 h 625"/>
              <a:gd name="T6" fmla="*/ 387 w 477"/>
              <a:gd name="T7" fmla="*/ 624 h 625"/>
              <a:gd name="T8" fmla="*/ 0 60000 65536"/>
              <a:gd name="T9" fmla="*/ 0 60000 65536"/>
              <a:gd name="T10" fmla="*/ 0 60000 65536"/>
              <a:gd name="T11" fmla="*/ 0 60000 65536"/>
              <a:gd name="T12" fmla="*/ 0 w 477"/>
              <a:gd name="T13" fmla="*/ 0 h 625"/>
              <a:gd name="T14" fmla="*/ 477 w 477"/>
              <a:gd name="T15" fmla="*/ 625 h 6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77" h="625">
                <a:moveTo>
                  <a:pt x="387" y="624"/>
                </a:moveTo>
                <a:lnTo>
                  <a:pt x="476" y="527"/>
                </a:lnTo>
                <a:lnTo>
                  <a:pt x="0" y="0"/>
                </a:lnTo>
                <a:lnTo>
                  <a:pt x="387" y="624"/>
                </a:lnTo>
              </a:path>
            </a:pathLst>
          </a:custGeom>
          <a:gradFill rotWithShape="0">
            <a:gsLst>
              <a:gs pos="0">
                <a:schemeClr val="folHlink">
                  <a:gamma/>
                  <a:shade val="66275"/>
                  <a:invGamma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Freeform 84"/>
          <p:cNvSpPr>
            <a:spLocks/>
          </p:cNvSpPr>
          <p:nvPr/>
        </p:nvSpPr>
        <p:spPr bwMode="gray">
          <a:xfrm>
            <a:off x="6608814" y="2100588"/>
            <a:ext cx="847725" cy="740938"/>
          </a:xfrm>
          <a:custGeom>
            <a:avLst/>
            <a:gdLst>
              <a:gd name="T0" fmla="*/ 0 w 773"/>
              <a:gd name="T1" fmla="*/ 624 h 625"/>
              <a:gd name="T2" fmla="*/ 772 w 773"/>
              <a:gd name="T3" fmla="*/ 624 h 625"/>
              <a:gd name="T4" fmla="*/ 387 w 773"/>
              <a:gd name="T5" fmla="*/ 0 h 625"/>
              <a:gd name="T6" fmla="*/ 0 w 773"/>
              <a:gd name="T7" fmla="*/ 624 h 625"/>
              <a:gd name="T8" fmla="*/ 0 60000 65536"/>
              <a:gd name="T9" fmla="*/ 0 60000 65536"/>
              <a:gd name="T10" fmla="*/ 0 60000 65536"/>
              <a:gd name="T11" fmla="*/ 0 60000 65536"/>
              <a:gd name="T12" fmla="*/ 0 w 773"/>
              <a:gd name="T13" fmla="*/ 0 h 625"/>
              <a:gd name="T14" fmla="*/ 773 w 773"/>
              <a:gd name="T15" fmla="*/ 625 h 6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73" h="625">
                <a:moveTo>
                  <a:pt x="0" y="624"/>
                </a:moveTo>
                <a:lnTo>
                  <a:pt x="772" y="624"/>
                </a:lnTo>
                <a:lnTo>
                  <a:pt x="387" y="0"/>
                </a:lnTo>
                <a:lnTo>
                  <a:pt x="0" y="624"/>
                </a:lnTo>
              </a:path>
            </a:pathLst>
          </a:custGeom>
          <a:gradFill rotWithShape="0"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Text Box 85"/>
          <p:cNvSpPr txBox="1">
            <a:spLocks noChangeArrowheads="1"/>
          </p:cNvSpPr>
          <p:nvPr/>
        </p:nvSpPr>
        <p:spPr bwMode="white">
          <a:xfrm>
            <a:off x="6607175" y="2464546"/>
            <a:ext cx="763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 smtClean="0">
                <a:solidFill>
                  <a:srgbClr val="161616"/>
                </a:solidFill>
                <a:latin typeface="Arial" pitchFamily="34" charset="0"/>
                <a:cs typeface="Arial" pitchFamily="34" charset="0"/>
              </a:rPr>
              <a:t>17,9</a:t>
            </a:r>
            <a:endParaRPr lang="en-US" sz="1600" dirty="0">
              <a:solidFill>
                <a:srgbClr val="1616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Text Box 86"/>
          <p:cNvSpPr txBox="1">
            <a:spLocks noChangeArrowheads="1"/>
          </p:cNvSpPr>
          <p:nvPr/>
        </p:nvSpPr>
        <p:spPr bwMode="black">
          <a:xfrm>
            <a:off x="6267271" y="3265849"/>
            <a:ext cx="1371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 smtClean="0">
                <a:solidFill>
                  <a:srgbClr val="161616"/>
                </a:solidFill>
                <a:latin typeface="Arial" pitchFamily="34" charset="0"/>
                <a:cs typeface="Arial" pitchFamily="34" charset="0"/>
              </a:rPr>
              <a:t>127,8</a:t>
            </a:r>
            <a:endParaRPr lang="en-US" sz="1600" dirty="0">
              <a:solidFill>
                <a:srgbClr val="1616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Text Box 87"/>
          <p:cNvSpPr txBox="1">
            <a:spLocks noChangeArrowheads="1"/>
          </p:cNvSpPr>
          <p:nvPr/>
        </p:nvSpPr>
        <p:spPr bwMode="white">
          <a:xfrm>
            <a:off x="6267271" y="4086586"/>
            <a:ext cx="1371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 smtClean="0">
                <a:solidFill>
                  <a:srgbClr val="161616"/>
                </a:solidFill>
                <a:latin typeface="Arial" pitchFamily="34" charset="0"/>
                <a:cs typeface="Arial" pitchFamily="34" charset="0"/>
              </a:rPr>
              <a:t>1010,1</a:t>
            </a:r>
            <a:endParaRPr lang="en-US" sz="1600" dirty="0">
              <a:solidFill>
                <a:srgbClr val="1616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Text Box 88"/>
          <p:cNvSpPr txBox="1">
            <a:spLocks noChangeArrowheads="1"/>
          </p:cNvSpPr>
          <p:nvPr/>
        </p:nvSpPr>
        <p:spPr bwMode="black">
          <a:xfrm>
            <a:off x="6267271" y="4908911"/>
            <a:ext cx="1371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 smtClean="0">
                <a:solidFill>
                  <a:srgbClr val="161616"/>
                </a:solidFill>
                <a:latin typeface="Arial" pitchFamily="34" charset="0"/>
                <a:cs typeface="Arial" pitchFamily="34" charset="0"/>
              </a:rPr>
              <a:t>6289,9</a:t>
            </a:r>
            <a:endParaRPr lang="en-US" sz="1600" dirty="0">
              <a:solidFill>
                <a:srgbClr val="1616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Text Box 89"/>
          <p:cNvSpPr txBox="1">
            <a:spLocks noChangeArrowheads="1"/>
          </p:cNvSpPr>
          <p:nvPr/>
        </p:nvSpPr>
        <p:spPr bwMode="white">
          <a:xfrm>
            <a:off x="6267271" y="5731236"/>
            <a:ext cx="1371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 smtClean="0">
                <a:solidFill>
                  <a:srgbClr val="161616"/>
                </a:solidFill>
                <a:latin typeface="Arial" pitchFamily="34" charset="0"/>
                <a:cs typeface="Arial" pitchFamily="34" charset="0"/>
              </a:rPr>
              <a:t>6874,0</a:t>
            </a:r>
            <a:endParaRPr lang="en-US" sz="1600" dirty="0">
              <a:solidFill>
                <a:srgbClr val="1616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Правая фигурная скобка 108"/>
          <p:cNvSpPr/>
          <p:nvPr/>
        </p:nvSpPr>
        <p:spPr>
          <a:xfrm rot="19268542">
            <a:off x="8289105" y="1398408"/>
            <a:ext cx="862191" cy="4293270"/>
          </a:xfrm>
          <a:prstGeom prst="rightBrac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Text Box 89"/>
          <p:cNvSpPr txBox="1">
            <a:spLocks noChangeArrowheads="1"/>
          </p:cNvSpPr>
          <p:nvPr/>
        </p:nvSpPr>
        <p:spPr bwMode="white">
          <a:xfrm>
            <a:off x="9081753" y="2915388"/>
            <a:ext cx="1657529" cy="338554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b="1" dirty="0" smtClean="0">
                <a:solidFill>
                  <a:srgbClr val="161616"/>
                </a:solidFill>
                <a:latin typeface="Arial" pitchFamily="34" charset="0"/>
                <a:cs typeface="Arial" pitchFamily="34" charset="0"/>
              </a:rPr>
              <a:t>Всего 14 319,7</a:t>
            </a:r>
            <a:endParaRPr lang="en-US" sz="1600" b="1" dirty="0">
              <a:solidFill>
                <a:srgbClr val="16161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39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Прямая соединительная линия 67"/>
          <p:cNvCxnSpPr/>
          <p:nvPr/>
        </p:nvCxnSpPr>
        <p:spPr>
          <a:xfrm>
            <a:off x="9737451" y="3836551"/>
            <a:ext cx="16149" cy="354449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982A3-FC43-4086-96C8-A0C1E818AABB}" type="slidenum">
              <a:rPr lang="ru-RU" altLang="ru-RU" smtClean="0"/>
              <a:pPr/>
              <a:t>5</a:t>
            </a:fld>
            <a:endParaRPr lang="ru-RU" alt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796124" y="356"/>
            <a:ext cx="438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контроля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 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квартале 2021 года</a:t>
            </a:r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gray">
          <a:xfrm>
            <a:off x="378542" y="2343776"/>
            <a:ext cx="2943225" cy="4057024"/>
          </a:xfrm>
          <a:prstGeom prst="roundRect">
            <a:avLst>
              <a:gd name="adj" fmla="val 12699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gray">
          <a:xfrm>
            <a:off x="446805" y="2800976"/>
            <a:ext cx="2778125" cy="3276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prstShdw prst="shdw17" dist="28398" dir="14606097">
              <a:srgbClr val="FFFFFF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99DEE7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4" name="Text Box 9"/>
          <p:cNvSpPr txBox="1">
            <a:spLocks noChangeArrowheads="1"/>
          </p:cNvSpPr>
          <p:nvPr/>
        </p:nvSpPr>
        <p:spPr bwMode="gray">
          <a:xfrm>
            <a:off x="502367" y="2800976"/>
            <a:ext cx="2667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Представлений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на общую сумму 891 509,8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тыс.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рублей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,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направленных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объектам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контроля,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в том числе по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результатам контрольных мероприятий, проведенных в предшествующем периоде, срок реализации по которым наступил в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отчетном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периоде </a:t>
            </a:r>
            <a:endParaRPr lang="ru-RU" sz="1400" b="1" dirty="0">
              <a:solidFill>
                <a:schemeClr val="tx2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gray">
          <a:xfrm>
            <a:off x="3837704" y="2343774"/>
            <a:ext cx="2943225" cy="4057026"/>
          </a:xfrm>
          <a:prstGeom prst="roundRect">
            <a:avLst>
              <a:gd name="adj" fmla="val 12699"/>
            </a:avLst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" name="AutoShape 8"/>
          <p:cNvSpPr>
            <a:spLocks noChangeArrowheads="1"/>
          </p:cNvSpPr>
          <p:nvPr/>
        </p:nvSpPr>
        <p:spPr bwMode="gray">
          <a:xfrm>
            <a:off x="3905967" y="2800974"/>
            <a:ext cx="2778125" cy="32766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prstShdw prst="shdw17" dist="28398" dir="14606097">
              <a:srgbClr val="FFFFFF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99DEE7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white">
          <a:xfrm>
            <a:off x="4493342" y="2367588"/>
            <a:ext cx="165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FFFFFF"/>
                </a:solidFill>
                <a:cs typeface="Arial" charset="0"/>
              </a:rPr>
              <a:t>12</a:t>
            </a:r>
            <a:endParaRPr lang="en-US" sz="20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8" name="Text Box 9"/>
          <p:cNvSpPr txBox="1">
            <a:spLocks noChangeArrowheads="1"/>
          </p:cNvSpPr>
          <p:nvPr/>
        </p:nvSpPr>
        <p:spPr bwMode="gray">
          <a:xfrm>
            <a:off x="3905966" y="2800976"/>
            <a:ext cx="2778125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Материалов контрольных мероприятий на общую сумму 899 </a:t>
            </a:r>
            <a:r>
              <a:rPr lang="ru-RU" sz="1400" b="1">
                <a:solidFill>
                  <a:schemeClr val="tx2">
                    <a:lumMod val="75000"/>
                  </a:schemeClr>
                </a:solidFill>
                <a:cs typeface="Arial" charset="0"/>
              </a:rPr>
              <a:t>405,8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тыс.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рублей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, переданных в правоохранительные органы и органы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прокуратуры, в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том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числе по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результатам контрольных мероприятий, проведенных в предшествующем периоде, срок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реализации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по которым наступил в отчетном периоде </a:t>
            </a:r>
          </a:p>
        </p:txBody>
      </p:sp>
      <p:sp>
        <p:nvSpPr>
          <p:cNvPr id="39" name="AutoShape 7"/>
          <p:cNvSpPr>
            <a:spLocks noChangeArrowheads="1"/>
          </p:cNvSpPr>
          <p:nvPr/>
        </p:nvSpPr>
        <p:spPr bwMode="gray">
          <a:xfrm>
            <a:off x="7796124" y="2343774"/>
            <a:ext cx="3786276" cy="4057026"/>
          </a:xfrm>
          <a:prstGeom prst="roundRect">
            <a:avLst>
              <a:gd name="adj" fmla="val 12699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AutoShape 8"/>
          <p:cNvSpPr>
            <a:spLocks noChangeArrowheads="1"/>
          </p:cNvSpPr>
          <p:nvPr/>
        </p:nvSpPr>
        <p:spPr bwMode="gray">
          <a:xfrm>
            <a:off x="7914987" y="2764463"/>
            <a:ext cx="3581400" cy="120606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prstShdw prst="shdw17" dist="28398" dir="14606097">
              <a:srgbClr val="FFFFFF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99DEE7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Text Box 18"/>
          <p:cNvSpPr txBox="1">
            <a:spLocks noChangeArrowheads="1"/>
          </p:cNvSpPr>
          <p:nvPr/>
        </p:nvSpPr>
        <p:spPr bwMode="white">
          <a:xfrm>
            <a:off x="8920025" y="2332660"/>
            <a:ext cx="165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FFFFFF"/>
                </a:solidFill>
                <a:cs typeface="Arial" charset="0"/>
              </a:rPr>
              <a:t>4</a:t>
            </a:r>
            <a:endParaRPr lang="en-US" sz="20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gray">
          <a:xfrm>
            <a:off x="8077200" y="2890441"/>
            <a:ext cx="3352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Протокола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об административных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правонарушениях составленных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уполномоченными должностными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лицами </a:t>
            </a:r>
            <a:endParaRPr lang="en-US" sz="1400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36375" y="1219200"/>
            <a:ext cx="5314374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принятых мерах по результатам контроля в финансово-бюджетной сфере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0" y="1219200"/>
            <a:ext cx="4171374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 по делам об административных правонарушениях</a:t>
            </a:r>
          </a:p>
        </p:txBody>
      </p:sp>
      <p:sp>
        <p:nvSpPr>
          <p:cNvPr id="47" name="Text Box 18"/>
          <p:cNvSpPr txBox="1">
            <a:spLocks noChangeArrowheads="1"/>
          </p:cNvSpPr>
          <p:nvPr/>
        </p:nvSpPr>
        <p:spPr bwMode="white">
          <a:xfrm>
            <a:off x="936375" y="2367588"/>
            <a:ext cx="165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FFFFFF"/>
                </a:solidFill>
                <a:cs typeface="Arial" charset="0"/>
              </a:rPr>
              <a:t>7</a:t>
            </a:r>
            <a:endParaRPr lang="en-US" sz="20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8" name="AutoShape 7"/>
          <p:cNvSpPr>
            <a:spLocks noChangeArrowheads="1"/>
          </p:cNvSpPr>
          <p:nvPr/>
        </p:nvSpPr>
        <p:spPr bwMode="gray">
          <a:xfrm>
            <a:off x="8052974" y="4462970"/>
            <a:ext cx="1570038" cy="1688691"/>
          </a:xfrm>
          <a:prstGeom prst="roundRect">
            <a:avLst>
              <a:gd name="adj" fmla="val 12699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" name="AutoShape 8"/>
          <p:cNvSpPr>
            <a:spLocks noChangeArrowheads="1"/>
          </p:cNvSpPr>
          <p:nvPr/>
        </p:nvSpPr>
        <p:spPr bwMode="gray">
          <a:xfrm>
            <a:off x="8205374" y="4961273"/>
            <a:ext cx="1295400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prstShdw prst="shdw17" dist="28398" dir="14606097">
              <a:srgbClr val="FFFFFF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99DEE7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" name="Text Box 9"/>
          <p:cNvSpPr txBox="1">
            <a:spLocks noChangeArrowheads="1"/>
          </p:cNvSpPr>
          <p:nvPr/>
        </p:nvSpPr>
        <p:spPr bwMode="gray">
          <a:xfrm>
            <a:off x="8205374" y="4989879"/>
            <a:ext cx="12954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по ч. 4</a:t>
            </a:r>
          </a:p>
          <a:p>
            <a:pPr algn="ctr" eaLnBrk="0" hangingPunct="0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ст. 7.29.3 КоАП РФ</a:t>
            </a:r>
            <a:endParaRPr lang="ru-RU" sz="1400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52" name="AutoShape 7"/>
          <p:cNvSpPr>
            <a:spLocks noChangeArrowheads="1"/>
          </p:cNvSpPr>
          <p:nvPr/>
        </p:nvSpPr>
        <p:spPr bwMode="gray">
          <a:xfrm>
            <a:off x="9808697" y="4463326"/>
            <a:ext cx="1570038" cy="1688335"/>
          </a:xfrm>
          <a:prstGeom prst="roundRect">
            <a:avLst>
              <a:gd name="adj" fmla="val 12699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" name="AutoShape 8"/>
          <p:cNvSpPr>
            <a:spLocks noChangeArrowheads="1"/>
          </p:cNvSpPr>
          <p:nvPr/>
        </p:nvSpPr>
        <p:spPr bwMode="gray">
          <a:xfrm>
            <a:off x="9966149" y="4961273"/>
            <a:ext cx="1282409" cy="9144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prstShdw prst="shdw17" dist="28398" dir="14606097">
              <a:srgbClr val="FFFFFF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99DEE7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gray">
          <a:xfrm>
            <a:off x="9876958" y="4961273"/>
            <a:ext cx="148196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по ч. 3</a:t>
            </a:r>
          </a:p>
          <a:p>
            <a:pPr algn="ctr" eaLnBrk="0" hangingPunct="0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ст. 15.15.3 КоАП РФ</a:t>
            </a:r>
            <a:endParaRPr lang="ru-RU" sz="1400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55" name="Text Box 18"/>
          <p:cNvSpPr txBox="1">
            <a:spLocks noChangeArrowheads="1"/>
          </p:cNvSpPr>
          <p:nvPr/>
        </p:nvSpPr>
        <p:spPr bwMode="white">
          <a:xfrm>
            <a:off x="8190292" y="4463326"/>
            <a:ext cx="1295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FFFFFF"/>
                </a:solidFill>
                <a:cs typeface="Arial" charset="0"/>
              </a:rPr>
              <a:t>1</a:t>
            </a:r>
            <a:endParaRPr lang="en-US" sz="20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6" name="Text Box 18"/>
          <p:cNvSpPr txBox="1">
            <a:spLocks noChangeArrowheads="1"/>
          </p:cNvSpPr>
          <p:nvPr/>
        </p:nvSpPr>
        <p:spPr bwMode="white">
          <a:xfrm>
            <a:off x="9970240" y="4463326"/>
            <a:ext cx="1295401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FFFFFF"/>
                </a:solidFill>
                <a:cs typeface="Arial" charset="0"/>
              </a:rPr>
              <a:t>3</a:t>
            </a:r>
            <a:endParaRPr lang="en-US" sz="2000" b="1" dirty="0">
              <a:solidFill>
                <a:srgbClr val="FFFFFF"/>
              </a:solidFill>
              <a:cs typeface="Arial" charset="0"/>
            </a:endParaRPr>
          </a:p>
        </p:txBody>
      </p:sp>
      <p:cxnSp>
        <p:nvCxnSpPr>
          <p:cNvPr id="60" name="Прямая соединительная линия 59"/>
          <p:cNvCxnSpPr>
            <a:stCxn id="43" idx="2"/>
            <a:endCxn id="35" idx="0"/>
          </p:cNvCxnSpPr>
          <p:nvPr/>
        </p:nvCxnSpPr>
        <p:spPr>
          <a:xfrm>
            <a:off x="3593562" y="1803975"/>
            <a:ext cx="1715755" cy="539799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>
            <a:stCxn id="43" idx="2"/>
            <a:endCxn id="31" idx="0"/>
          </p:cNvCxnSpPr>
          <p:nvPr/>
        </p:nvCxnSpPr>
        <p:spPr>
          <a:xfrm flipH="1">
            <a:off x="1850155" y="1803975"/>
            <a:ext cx="1743407" cy="539801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7239000" y="1219200"/>
            <a:ext cx="0" cy="541020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авая фигурная скобка 74"/>
          <p:cNvSpPr/>
          <p:nvPr/>
        </p:nvSpPr>
        <p:spPr>
          <a:xfrm rot="16200000">
            <a:off x="9579572" y="3137553"/>
            <a:ext cx="271854" cy="2400299"/>
          </a:xfrm>
          <a:prstGeom prst="rightBrac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9221614" y="3935784"/>
            <a:ext cx="98777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том числе:</a:t>
            </a:r>
            <a:endParaRPr lang="ru-RU" sz="1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868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Franklin Gothic Medium Cond"/>
        <a:ea typeface=""/>
        <a:cs typeface=""/>
      </a:majorFont>
      <a:minorFont>
        <a:latin typeface="Open Sans Condensed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2756</TotalTime>
  <Words>359</Words>
  <Application>Microsoft Office PowerPoint</Application>
  <PresentationFormat>Произвольный</PresentationFormat>
  <Paragraphs>66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Office Theme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Васянина Лилия</cp:lastModifiedBy>
  <cp:revision>244</cp:revision>
  <cp:lastPrinted>2020-05-18T12:14:53Z</cp:lastPrinted>
  <dcterms:created xsi:type="dcterms:W3CDTF">2019-07-31T16:47:50Z</dcterms:created>
  <dcterms:modified xsi:type="dcterms:W3CDTF">2021-07-26T08:32:04Z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