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1" r:id="rId2"/>
  </p:sldMasterIdLst>
  <p:notesMasterIdLst>
    <p:notesMasterId r:id="rId10"/>
  </p:notesMasterIdLst>
  <p:sldIdLst>
    <p:sldId id="256" r:id="rId3"/>
    <p:sldId id="489" r:id="rId4"/>
    <p:sldId id="485" r:id="rId5"/>
    <p:sldId id="471" r:id="rId6"/>
    <p:sldId id="487" r:id="rId7"/>
    <p:sldId id="488" r:id="rId8"/>
    <p:sldId id="490" r:id="rId9"/>
  </p:sldIdLst>
  <p:sldSz cx="12192000" cy="6858000"/>
  <p:notesSz cx="9926638" cy="6797675"/>
  <p:defaultTextStyle>
    <a:defPPr>
      <a:defRPr lang="ru-RU"/>
    </a:defPPr>
    <a:lvl1pPr marL="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087" userDrawn="1">
          <p15:clr>
            <a:srgbClr val="A4A3A4"/>
          </p15:clr>
        </p15:guide>
        <p15:guide id="2" pos="720" userDrawn="1">
          <p15:clr>
            <a:srgbClr val="A4A3A4"/>
          </p15:clr>
        </p15:guide>
        <p15:guide id="3" orient="horz" pos="26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елещенен Алексей Валентинович" initials="МАВ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F0F2"/>
    <a:srgbClr val="45E5E9"/>
    <a:srgbClr val="8BEFF1"/>
    <a:srgbClr val="8DEFDC"/>
    <a:srgbClr val="1BDEE3"/>
    <a:srgbClr val="4FDFC4"/>
    <a:srgbClr val="16B6BA"/>
    <a:srgbClr val="1CDFE4"/>
    <a:srgbClr val="0082B0"/>
    <a:srgbClr val="5AE9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3" autoAdjust="0"/>
    <p:restoredTop sz="94057" autoAdjust="0"/>
  </p:normalViewPr>
  <p:slideViewPr>
    <p:cSldViewPr>
      <p:cViewPr varScale="1">
        <p:scale>
          <a:sx n="115" d="100"/>
          <a:sy n="115" d="100"/>
        </p:scale>
        <p:origin x="-552" y="-96"/>
      </p:cViewPr>
      <p:guideLst>
        <p:guide orient="horz" pos="6087"/>
        <p:guide orient="horz" pos="2688"/>
        <p:guide pos="72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175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79"/>
            <a:ext cx="10363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088796"/>
            <a:ext cx="790492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894044" y="1149138"/>
            <a:ext cx="10747435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0" y="4134318"/>
            <a:ext cx="241007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2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8" name="bk object 18"/>
          <p:cNvSpPr/>
          <p:nvPr/>
        </p:nvSpPr>
        <p:spPr>
          <a:xfrm>
            <a:off x="1552103" y="5198930"/>
            <a:ext cx="321327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9" name="bk object 19"/>
          <p:cNvSpPr/>
          <p:nvPr/>
        </p:nvSpPr>
        <p:spPr>
          <a:xfrm>
            <a:off x="6626351" y="5897198"/>
            <a:ext cx="256419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0" name="bk object 20"/>
          <p:cNvSpPr/>
          <p:nvPr/>
        </p:nvSpPr>
        <p:spPr>
          <a:xfrm>
            <a:off x="6593669" y="5372213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1" name="bk object 21"/>
          <p:cNvSpPr/>
          <p:nvPr/>
        </p:nvSpPr>
        <p:spPr>
          <a:xfrm>
            <a:off x="6593669" y="4832595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59" y="1175567"/>
            <a:ext cx="3191672" cy="390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19" y="1480256"/>
            <a:ext cx="4351792" cy="1951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68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4FBBD-B260-430E-82C3-AD72BF5EF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62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867BB-3C85-4734-B714-4FD00BB4A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35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89EA2-D49E-48DA-8C6E-166BE8DD58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61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2879-FE00-49E1-91EC-D1E795BA3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47BC6-5486-46C6-A12B-6EB9A8FD5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39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0F1DA-3817-4B43-85EB-D709F1DA2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9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F11CB-8C1A-4AFB-964F-B58B637EE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430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F3FC6-6C52-46F3-82DE-5591626A4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877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AA11A-924A-44A1-B805-CD4985DE22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720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C563B-47AD-4F55-A454-EDE732BCD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735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ACA41-4316-426C-A5E0-E7293870B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33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 userDrawn="1"/>
        </p:nvSpPr>
        <p:spPr>
          <a:xfrm flipV="1">
            <a:off x="0" y="529167"/>
            <a:ext cx="12192000" cy="37465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800">
              <a:latin typeface="+mn-lt"/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/>
          <a:lstStyle>
            <a:lvl1pPr algn="r">
              <a:defRPr sz="23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327AA-5FA8-41B7-962E-0E0F37451B55}" type="datetime1">
              <a:rPr lang="en-US"/>
              <a:pPr>
                <a:defRPr/>
              </a:pPr>
              <a:t>2/9/2024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982A3-FC43-4086-96C8-A0C1E818AA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945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39"/>
            <a:ext cx="390144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7CD060-4C10-4E89-B98B-B079BC296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1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0" name="TextBox 9"/>
          <p:cNvSpPr txBox="1"/>
          <p:nvPr/>
        </p:nvSpPr>
        <p:spPr>
          <a:xfrm>
            <a:off x="696756" y="2655066"/>
            <a:ext cx="77303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контроля</a:t>
            </a:r>
          </a:p>
          <a:p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2023 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50000"/>
                  </a:schemeClr>
                </a:solidFill>
              </a:rPr>
              <a:t>www.kursk.roskazna.gov.ru</a:t>
            </a:r>
            <a:endParaRPr lang="ru-RU" sz="169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0" y="981111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grpSp>
        <p:nvGrpSpPr>
          <p:cNvPr id="3" name="Группа 2"/>
          <p:cNvGrpSpPr/>
          <p:nvPr/>
        </p:nvGrpSpPr>
        <p:grpSpPr>
          <a:xfrm>
            <a:off x="298241" y="91555"/>
            <a:ext cx="5721559" cy="760662"/>
            <a:chOff x="298241" y="91555"/>
            <a:chExt cx="5721559" cy="760662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rgbClr val="11437F"/>
                  </a:solidFill>
                </a:rPr>
                <a:t>Управление Федерального казначейства</a:t>
              </a:r>
            </a:p>
            <a:p>
              <a:r>
                <a:rPr lang="ru-RU" sz="1600" dirty="0">
                  <a:solidFill>
                    <a:srgbClr val="11437F"/>
                  </a:solidFill>
                </a:rPr>
                <a:t>по Курской области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96124" y="356"/>
            <a:ext cx="43885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4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 </a:t>
            </a:r>
            <a:br>
              <a:rPr lang="ru-RU" sz="14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2023 год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4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400" kern="0" dirty="0">
                  <a:solidFill>
                    <a:srgbClr val="11437F"/>
                  </a:solidFill>
                  <a:latin typeface="Arial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95301" y="1011614"/>
            <a:ext cx="3467099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План контрольных мероприятий </a:t>
            </a:r>
            <a:r>
              <a:rPr lang="ru-RU" sz="1600" b="1" cap="small" dirty="0" smtClean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УФК</a:t>
            </a:r>
            <a:br>
              <a:rPr lang="ru-RU" sz="1600" b="1" cap="small" dirty="0" smtClean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</a:br>
            <a:r>
              <a:rPr lang="ru-RU" sz="1600" b="1" cap="small" dirty="0" smtClean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по </a:t>
            </a:r>
            <a:r>
              <a:rPr lang="ru-RU" sz="1600" b="1" cap="small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Курской области на 2023 </a:t>
            </a:r>
            <a:r>
              <a:rPr lang="ru-RU" sz="1600" b="1" cap="small" dirty="0" smtClean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год</a:t>
            </a:r>
            <a:br>
              <a:rPr lang="ru-RU" sz="1600" b="1" cap="small" dirty="0" smtClean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</a:br>
            <a:r>
              <a:rPr lang="ru-RU" sz="1600" b="1" cap="small" dirty="0" smtClean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(</a:t>
            </a:r>
            <a:r>
              <a:rPr lang="ru-RU" sz="1600" b="1" cap="small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План на 2023 год)</a:t>
            </a:r>
          </a:p>
        </p:txBody>
      </p:sp>
      <p:sp>
        <p:nvSpPr>
          <p:cNvPr id="25" name="Прямоугольник 19"/>
          <p:cNvSpPr>
            <a:spLocks noChangeArrowheads="1"/>
          </p:cNvSpPr>
          <p:nvPr/>
        </p:nvSpPr>
        <p:spPr bwMode="auto">
          <a:xfrm>
            <a:off x="539855" y="2076637"/>
            <a:ext cx="3351523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ctr" hangingPunct="1">
              <a:defRPr/>
            </a:pPr>
            <a:r>
              <a:rPr lang="ru-RU" altLang="ru-RU" sz="16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Планом на 2023 год после внесения в него изменений на основании поручений Федерального казначейства предусмотрено к проведению:</a:t>
            </a:r>
            <a:br>
              <a:rPr lang="ru-RU" altLang="ru-RU" sz="16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altLang="ru-RU" sz="1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27 </a:t>
            </a:r>
            <a:r>
              <a:rPr lang="ru-RU" altLang="ru-RU" sz="14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контрольных мероприятий (КМ), из них 3 КМ по модели «переходящего КМ» с завершением в 2024 </a:t>
            </a:r>
            <a:r>
              <a:rPr lang="ru-RU" altLang="ru-RU" sz="14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году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0266" y="1011614"/>
            <a:ext cx="7212911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u-RU" sz="1600" b="1" cap="small" dirty="0" smtClean="0">
              <a:solidFill>
                <a:schemeClr val="bg1"/>
              </a:solidFill>
              <a:latin typeface="Arial Narrow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cap="small" dirty="0" smtClean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Количество </a:t>
            </a:r>
            <a:r>
              <a:rPr lang="ru-RU" sz="1600" b="1" cap="small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проведенных в 2023 году контрольных мероприятий </a:t>
            </a:r>
          </a:p>
          <a:p>
            <a:pPr algn="ctr"/>
            <a:endParaRPr lang="ru-RU" sz="1600" b="1" cap="small" dirty="0">
              <a:solidFill>
                <a:schemeClr val="bg1"/>
              </a:solidFill>
              <a:latin typeface="Arial Narrow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3969453" y="2180542"/>
            <a:ext cx="0" cy="151494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трелка вправо 31"/>
          <p:cNvSpPr/>
          <p:nvPr/>
        </p:nvSpPr>
        <p:spPr>
          <a:xfrm>
            <a:off x="4038600" y="2700799"/>
            <a:ext cx="1143000" cy="32861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prstClr val="white"/>
              </a:solidFill>
              <a:latin typeface="Calibri" panose="020F0502020204030204"/>
              <a:cs typeface="+mn-cs"/>
            </a:endParaRPr>
          </a:p>
        </p:txBody>
      </p:sp>
      <p:grpSp>
        <p:nvGrpSpPr>
          <p:cNvPr id="33" name="组合 1046"/>
          <p:cNvGrpSpPr/>
          <p:nvPr/>
        </p:nvGrpSpPr>
        <p:grpSpPr>
          <a:xfrm>
            <a:off x="6478429" y="2198082"/>
            <a:ext cx="3186790" cy="3202372"/>
            <a:chOff x="-114300" y="596900"/>
            <a:chExt cx="7420203" cy="7456487"/>
          </a:xfrm>
        </p:grpSpPr>
        <p:sp>
          <p:nvSpPr>
            <p:cNvPr id="34" name="Freeform 42"/>
            <p:cNvSpPr>
              <a:spLocks/>
            </p:cNvSpPr>
            <p:nvPr/>
          </p:nvSpPr>
          <p:spPr bwMode="auto">
            <a:xfrm>
              <a:off x="2281396" y="5037549"/>
              <a:ext cx="382587" cy="274637"/>
            </a:xfrm>
            <a:custGeom>
              <a:avLst/>
              <a:gdLst>
                <a:gd name="T0" fmla="*/ 8 w 102"/>
                <a:gd name="T1" fmla="*/ 46 h 73"/>
                <a:gd name="T2" fmla="*/ 53 w 102"/>
                <a:gd name="T3" fmla="*/ 73 h 73"/>
                <a:gd name="T4" fmla="*/ 102 w 102"/>
                <a:gd name="T5" fmla="*/ 68 h 73"/>
                <a:gd name="T6" fmla="*/ 81 w 102"/>
                <a:gd name="T7" fmla="*/ 42 h 73"/>
                <a:gd name="T8" fmla="*/ 15 w 102"/>
                <a:gd name="T9" fmla="*/ 0 h 73"/>
                <a:gd name="T10" fmla="*/ 0 w 102"/>
                <a:gd name="T11" fmla="*/ 40 h 73"/>
                <a:gd name="T12" fmla="*/ 8 w 102"/>
                <a:gd name="T13" fmla="*/ 4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73">
                  <a:moveTo>
                    <a:pt x="8" y="46"/>
                  </a:moveTo>
                  <a:cubicBezTo>
                    <a:pt x="53" y="73"/>
                    <a:pt x="53" y="73"/>
                    <a:pt x="53" y="73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5" y="25"/>
                    <a:pt x="0" y="40"/>
                  </a:cubicBezTo>
                  <a:lnTo>
                    <a:pt x="8" y="46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005070"/>
                </a:gs>
                <a:gs pos="56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3255963" y="2371499"/>
              <a:ext cx="2970213" cy="1098550"/>
            </a:xfrm>
            <a:custGeom>
              <a:avLst/>
              <a:gdLst>
                <a:gd name="T0" fmla="*/ 0 w 792"/>
                <a:gd name="T1" fmla="*/ 293 h 293"/>
                <a:gd name="T2" fmla="*/ 75 w 792"/>
                <a:gd name="T3" fmla="*/ 214 h 293"/>
                <a:gd name="T4" fmla="*/ 155 w 792"/>
                <a:gd name="T5" fmla="*/ 148 h 293"/>
                <a:gd name="T6" fmla="*/ 268 w 792"/>
                <a:gd name="T7" fmla="*/ 78 h 293"/>
                <a:gd name="T8" fmla="*/ 364 w 792"/>
                <a:gd name="T9" fmla="*/ 36 h 293"/>
                <a:gd name="T10" fmla="*/ 464 w 792"/>
                <a:gd name="T11" fmla="*/ 9 h 293"/>
                <a:gd name="T12" fmla="*/ 544 w 792"/>
                <a:gd name="T13" fmla="*/ 1 h 293"/>
                <a:gd name="T14" fmla="*/ 598 w 792"/>
                <a:gd name="T15" fmla="*/ 5 h 293"/>
                <a:gd name="T16" fmla="*/ 698 w 792"/>
                <a:gd name="T17" fmla="*/ 34 h 293"/>
                <a:gd name="T18" fmla="*/ 792 w 792"/>
                <a:gd name="T19" fmla="*/ 88 h 293"/>
                <a:gd name="T20" fmla="*/ 696 w 792"/>
                <a:gd name="T21" fmla="*/ 41 h 293"/>
                <a:gd name="T22" fmla="*/ 597 w 792"/>
                <a:gd name="T23" fmla="*/ 15 h 293"/>
                <a:gd name="T24" fmla="*/ 544 w 792"/>
                <a:gd name="T25" fmla="*/ 10 h 293"/>
                <a:gd name="T26" fmla="*/ 466 w 792"/>
                <a:gd name="T27" fmla="*/ 18 h 293"/>
                <a:gd name="T28" fmla="*/ 367 w 792"/>
                <a:gd name="T29" fmla="*/ 45 h 293"/>
                <a:gd name="T30" fmla="*/ 273 w 792"/>
                <a:gd name="T31" fmla="*/ 86 h 293"/>
                <a:gd name="T32" fmla="*/ 160 w 792"/>
                <a:gd name="T33" fmla="*/ 155 h 293"/>
                <a:gd name="T34" fmla="*/ 79 w 792"/>
                <a:gd name="T35" fmla="*/ 219 h 293"/>
                <a:gd name="T36" fmla="*/ 0 w 792"/>
                <a:gd name="T37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2" h="293">
                  <a:moveTo>
                    <a:pt x="0" y="293"/>
                  </a:moveTo>
                  <a:cubicBezTo>
                    <a:pt x="13" y="276"/>
                    <a:pt x="43" y="244"/>
                    <a:pt x="75" y="214"/>
                  </a:cubicBezTo>
                  <a:cubicBezTo>
                    <a:pt x="106" y="184"/>
                    <a:pt x="140" y="158"/>
                    <a:pt x="155" y="148"/>
                  </a:cubicBezTo>
                  <a:cubicBezTo>
                    <a:pt x="171" y="136"/>
                    <a:pt x="220" y="102"/>
                    <a:pt x="268" y="78"/>
                  </a:cubicBezTo>
                  <a:cubicBezTo>
                    <a:pt x="317" y="52"/>
                    <a:pt x="364" y="36"/>
                    <a:pt x="364" y="36"/>
                  </a:cubicBezTo>
                  <a:cubicBezTo>
                    <a:pt x="364" y="36"/>
                    <a:pt x="410" y="19"/>
                    <a:pt x="464" y="9"/>
                  </a:cubicBezTo>
                  <a:cubicBezTo>
                    <a:pt x="491" y="4"/>
                    <a:pt x="520" y="0"/>
                    <a:pt x="544" y="1"/>
                  </a:cubicBezTo>
                  <a:cubicBezTo>
                    <a:pt x="568" y="1"/>
                    <a:pt x="588" y="4"/>
                    <a:pt x="598" y="5"/>
                  </a:cubicBezTo>
                  <a:cubicBezTo>
                    <a:pt x="616" y="8"/>
                    <a:pt x="658" y="17"/>
                    <a:pt x="698" y="34"/>
                  </a:cubicBezTo>
                  <a:cubicBezTo>
                    <a:pt x="739" y="51"/>
                    <a:pt x="776" y="75"/>
                    <a:pt x="792" y="88"/>
                  </a:cubicBezTo>
                  <a:cubicBezTo>
                    <a:pt x="774" y="78"/>
                    <a:pt x="736" y="56"/>
                    <a:pt x="696" y="41"/>
                  </a:cubicBezTo>
                  <a:cubicBezTo>
                    <a:pt x="656" y="26"/>
                    <a:pt x="614" y="17"/>
                    <a:pt x="597" y="15"/>
                  </a:cubicBezTo>
                  <a:cubicBezTo>
                    <a:pt x="587" y="13"/>
                    <a:pt x="568" y="10"/>
                    <a:pt x="544" y="10"/>
                  </a:cubicBezTo>
                  <a:cubicBezTo>
                    <a:pt x="520" y="10"/>
                    <a:pt x="492" y="13"/>
                    <a:pt x="466" y="18"/>
                  </a:cubicBezTo>
                  <a:cubicBezTo>
                    <a:pt x="413" y="28"/>
                    <a:pt x="367" y="45"/>
                    <a:pt x="367" y="45"/>
                  </a:cubicBezTo>
                  <a:cubicBezTo>
                    <a:pt x="367" y="45"/>
                    <a:pt x="321" y="61"/>
                    <a:pt x="273" y="86"/>
                  </a:cubicBezTo>
                  <a:cubicBezTo>
                    <a:pt x="225" y="111"/>
                    <a:pt x="176" y="144"/>
                    <a:pt x="160" y="155"/>
                  </a:cubicBezTo>
                  <a:cubicBezTo>
                    <a:pt x="146" y="166"/>
                    <a:pt x="112" y="191"/>
                    <a:pt x="79" y="219"/>
                  </a:cubicBezTo>
                  <a:cubicBezTo>
                    <a:pt x="46" y="247"/>
                    <a:pt x="16" y="278"/>
                    <a:pt x="0" y="293"/>
                  </a:cubicBezTo>
                  <a:close/>
                </a:path>
              </a:pathLst>
            </a:custGeom>
            <a:solidFill>
              <a:srgbClr val="952F0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6567488" y="2512787"/>
              <a:ext cx="492125" cy="1938338"/>
            </a:xfrm>
            <a:custGeom>
              <a:avLst/>
              <a:gdLst>
                <a:gd name="T0" fmla="*/ 111 w 131"/>
                <a:gd name="T1" fmla="*/ 517 h 517"/>
                <a:gd name="T2" fmla="*/ 121 w 131"/>
                <a:gd name="T3" fmla="*/ 388 h 517"/>
                <a:gd name="T4" fmla="*/ 119 w 131"/>
                <a:gd name="T5" fmla="*/ 307 h 517"/>
                <a:gd name="T6" fmla="*/ 111 w 131"/>
                <a:gd name="T7" fmla="*/ 245 h 517"/>
                <a:gd name="T8" fmla="*/ 98 w 131"/>
                <a:gd name="T9" fmla="*/ 184 h 517"/>
                <a:gd name="T10" fmla="*/ 70 w 131"/>
                <a:gd name="T11" fmla="*/ 108 h 517"/>
                <a:gd name="T12" fmla="*/ 40 w 131"/>
                <a:gd name="T13" fmla="*/ 53 h 517"/>
                <a:gd name="T14" fmla="*/ 0 w 131"/>
                <a:gd name="T15" fmla="*/ 0 h 517"/>
                <a:gd name="T16" fmla="*/ 43 w 131"/>
                <a:gd name="T17" fmla="*/ 51 h 517"/>
                <a:gd name="T18" fmla="*/ 76 w 131"/>
                <a:gd name="T19" fmla="*/ 105 h 517"/>
                <a:gd name="T20" fmla="*/ 106 w 131"/>
                <a:gd name="T21" fmla="*/ 181 h 517"/>
                <a:gd name="T22" fmla="*/ 121 w 131"/>
                <a:gd name="T23" fmla="*/ 243 h 517"/>
                <a:gd name="T24" fmla="*/ 128 w 131"/>
                <a:gd name="T25" fmla="*/ 307 h 517"/>
                <a:gd name="T26" fmla="*/ 130 w 131"/>
                <a:gd name="T27" fmla="*/ 388 h 517"/>
                <a:gd name="T28" fmla="*/ 111 w 131"/>
                <a:gd name="T29" fmla="*/ 517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1" h="517">
                  <a:moveTo>
                    <a:pt x="111" y="517"/>
                  </a:moveTo>
                  <a:cubicBezTo>
                    <a:pt x="115" y="491"/>
                    <a:pt x="121" y="410"/>
                    <a:pt x="121" y="388"/>
                  </a:cubicBezTo>
                  <a:cubicBezTo>
                    <a:pt x="121" y="376"/>
                    <a:pt x="122" y="340"/>
                    <a:pt x="119" y="307"/>
                  </a:cubicBezTo>
                  <a:cubicBezTo>
                    <a:pt x="117" y="274"/>
                    <a:pt x="111" y="245"/>
                    <a:pt x="111" y="245"/>
                  </a:cubicBezTo>
                  <a:cubicBezTo>
                    <a:pt x="111" y="245"/>
                    <a:pt x="107" y="216"/>
                    <a:pt x="98" y="184"/>
                  </a:cubicBezTo>
                  <a:cubicBezTo>
                    <a:pt x="89" y="152"/>
                    <a:pt x="75" y="119"/>
                    <a:pt x="70" y="108"/>
                  </a:cubicBezTo>
                  <a:cubicBezTo>
                    <a:pt x="65" y="98"/>
                    <a:pt x="54" y="75"/>
                    <a:pt x="40" y="53"/>
                  </a:cubicBezTo>
                  <a:cubicBezTo>
                    <a:pt x="26" y="30"/>
                    <a:pt x="9" y="10"/>
                    <a:pt x="0" y="0"/>
                  </a:cubicBezTo>
                  <a:cubicBezTo>
                    <a:pt x="10" y="10"/>
                    <a:pt x="28" y="29"/>
                    <a:pt x="43" y="51"/>
                  </a:cubicBezTo>
                  <a:cubicBezTo>
                    <a:pt x="59" y="73"/>
                    <a:pt x="71" y="95"/>
                    <a:pt x="76" y="105"/>
                  </a:cubicBezTo>
                  <a:cubicBezTo>
                    <a:pt x="81" y="116"/>
                    <a:pt x="97" y="149"/>
                    <a:pt x="106" y="181"/>
                  </a:cubicBezTo>
                  <a:cubicBezTo>
                    <a:pt x="115" y="214"/>
                    <a:pt x="121" y="243"/>
                    <a:pt x="121" y="243"/>
                  </a:cubicBezTo>
                  <a:cubicBezTo>
                    <a:pt x="121" y="243"/>
                    <a:pt x="126" y="273"/>
                    <a:pt x="128" y="307"/>
                  </a:cubicBezTo>
                  <a:cubicBezTo>
                    <a:pt x="131" y="340"/>
                    <a:pt x="131" y="376"/>
                    <a:pt x="130" y="388"/>
                  </a:cubicBezTo>
                  <a:cubicBezTo>
                    <a:pt x="131" y="411"/>
                    <a:pt x="121" y="493"/>
                    <a:pt x="111" y="517"/>
                  </a:cubicBezTo>
                  <a:close/>
                </a:path>
              </a:pathLst>
            </a:custGeom>
            <a:solidFill>
              <a:srgbClr val="952F0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37" name="Freeform 9"/>
            <p:cNvSpPr>
              <a:spLocks/>
            </p:cNvSpPr>
            <p:nvPr/>
          </p:nvSpPr>
          <p:spPr bwMode="auto">
            <a:xfrm>
              <a:off x="5186590" y="4740276"/>
              <a:ext cx="2119313" cy="1296988"/>
            </a:xfrm>
            <a:custGeom>
              <a:avLst/>
              <a:gdLst>
                <a:gd name="T0" fmla="*/ 0 w 565"/>
                <a:gd name="T1" fmla="*/ 346 h 346"/>
                <a:gd name="T2" fmla="*/ 142 w 565"/>
                <a:gd name="T3" fmla="*/ 278 h 346"/>
                <a:gd name="T4" fmla="*/ 296 w 565"/>
                <a:gd name="T5" fmla="*/ 194 h 346"/>
                <a:gd name="T6" fmla="*/ 361 w 565"/>
                <a:gd name="T7" fmla="*/ 153 h 346"/>
                <a:gd name="T8" fmla="*/ 442 w 565"/>
                <a:gd name="T9" fmla="*/ 97 h 346"/>
                <a:gd name="T10" fmla="*/ 565 w 565"/>
                <a:gd name="T11" fmla="*/ 0 h 346"/>
                <a:gd name="T12" fmla="*/ 447 w 565"/>
                <a:gd name="T13" fmla="*/ 105 h 346"/>
                <a:gd name="T14" fmla="*/ 366 w 565"/>
                <a:gd name="T15" fmla="*/ 161 h 346"/>
                <a:gd name="T16" fmla="*/ 301 w 565"/>
                <a:gd name="T17" fmla="*/ 202 h 346"/>
                <a:gd name="T18" fmla="*/ 146 w 565"/>
                <a:gd name="T19" fmla="*/ 286 h 346"/>
                <a:gd name="T20" fmla="*/ 0 w 565"/>
                <a:gd name="T21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346">
                  <a:moveTo>
                    <a:pt x="0" y="346"/>
                  </a:moveTo>
                  <a:cubicBezTo>
                    <a:pt x="29" y="333"/>
                    <a:pt x="118" y="290"/>
                    <a:pt x="142" y="278"/>
                  </a:cubicBezTo>
                  <a:cubicBezTo>
                    <a:pt x="169" y="266"/>
                    <a:pt x="297" y="195"/>
                    <a:pt x="296" y="194"/>
                  </a:cubicBezTo>
                  <a:cubicBezTo>
                    <a:pt x="296" y="194"/>
                    <a:pt x="327" y="175"/>
                    <a:pt x="361" y="153"/>
                  </a:cubicBezTo>
                  <a:cubicBezTo>
                    <a:pt x="395" y="132"/>
                    <a:pt x="430" y="106"/>
                    <a:pt x="442" y="97"/>
                  </a:cubicBezTo>
                  <a:cubicBezTo>
                    <a:pt x="464" y="82"/>
                    <a:pt x="541" y="20"/>
                    <a:pt x="565" y="0"/>
                  </a:cubicBezTo>
                  <a:cubicBezTo>
                    <a:pt x="546" y="25"/>
                    <a:pt x="470" y="89"/>
                    <a:pt x="447" y="105"/>
                  </a:cubicBezTo>
                  <a:cubicBezTo>
                    <a:pt x="436" y="114"/>
                    <a:pt x="400" y="139"/>
                    <a:pt x="366" y="161"/>
                  </a:cubicBezTo>
                  <a:cubicBezTo>
                    <a:pt x="332" y="184"/>
                    <a:pt x="301" y="202"/>
                    <a:pt x="301" y="202"/>
                  </a:cubicBezTo>
                  <a:cubicBezTo>
                    <a:pt x="302" y="203"/>
                    <a:pt x="173" y="275"/>
                    <a:pt x="146" y="286"/>
                  </a:cubicBezTo>
                  <a:cubicBezTo>
                    <a:pt x="122" y="299"/>
                    <a:pt x="31" y="338"/>
                    <a:pt x="0" y="346"/>
                  </a:cubicBezTo>
                  <a:close/>
                </a:path>
              </a:pathLst>
            </a:custGeom>
            <a:solidFill>
              <a:srgbClr val="952F0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grpSp>
          <p:nvGrpSpPr>
            <p:cNvPr id="38" name="Group 12"/>
            <p:cNvGrpSpPr>
              <a:grpSpLocks noChangeAspect="1"/>
            </p:cNvGrpSpPr>
            <p:nvPr/>
          </p:nvGrpSpPr>
          <p:grpSpPr bwMode="auto">
            <a:xfrm>
              <a:off x="1816100" y="596900"/>
              <a:ext cx="5475288" cy="5440363"/>
              <a:chOff x="1156" y="376"/>
              <a:chExt cx="3449" cy="3427"/>
            </a:xfrm>
          </p:grpSpPr>
          <p:sp>
            <p:nvSpPr>
              <p:cNvPr id="71" name="Freeform 13"/>
              <p:cNvSpPr>
                <a:spLocks/>
              </p:cNvSpPr>
              <p:nvPr/>
            </p:nvSpPr>
            <p:spPr bwMode="auto">
              <a:xfrm>
                <a:off x="1204" y="607"/>
                <a:ext cx="2192" cy="1564"/>
              </a:xfrm>
              <a:custGeom>
                <a:avLst/>
                <a:gdLst>
                  <a:gd name="T0" fmla="*/ 364 w 928"/>
                  <a:gd name="T1" fmla="*/ 662 h 662"/>
                  <a:gd name="T2" fmla="*/ 0 w 928"/>
                  <a:gd name="T3" fmla="*/ 387 h 662"/>
                  <a:gd name="T4" fmla="*/ 2 w 928"/>
                  <a:gd name="T5" fmla="*/ 358 h 662"/>
                  <a:gd name="T6" fmla="*/ 604 w 928"/>
                  <a:gd name="T7" fmla="*/ 13 h 662"/>
                  <a:gd name="T8" fmla="*/ 918 w 928"/>
                  <a:gd name="T9" fmla="*/ 373 h 662"/>
                  <a:gd name="T10" fmla="*/ 899 w 928"/>
                  <a:gd name="T11" fmla="*/ 375 h 662"/>
                  <a:gd name="T12" fmla="*/ 364 w 928"/>
                  <a:gd name="T13" fmla="*/ 662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8" h="662">
                    <a:moveTo>
                      <a:pt x="364" y="662"/>
                    </a:moveTo>
                    <a:cubicBezTo>
                      <a:pt x="0" y="387"/>
                      <a:pt x="0" y="387"/>
                      <a:pt x="0" y="387"/>
                    </a:cubicBezTo>
                    <a:cubicBezTo>
                      <a:pt x="2" y="358"/>
                      <a:pt x="2" y="358"/>
                      <a:pt x="2" y="358"/>
                    </a:cubicBezTo>
                    <a:cubicBezTo>
                      <a:pt x="2" y="358"/>
                      <a:pt x="252" y="46"/>
                      <a:pt x="604" y="13"/>
                    </a:cubicBezTo>
                    <a:cubicBezTo>
                      <a:pt x="748" y="0"/>
                      <a:pt x="928" y="121"/>
                      <a:pt x="918" y="373"/>
                    </a:cubicBezTo>
                    <a:cubicBezTo>
                      <a:pt x="899" y="375"/>
                      <a:pt x="899" y="375"/>
                      <a:pt x="899" y="375"/>
                    </a:cubicBezTo>
                    <a:cubicBezTo>
                      <a:pt x="899" y="375"/>
                      <a:pt x="634" y="369"/>
                      <a:pt x="364" y="662"/>
                    </a:cubicBezTo>
                    <a:close/>
                  </a:path>
                </a:pathLst>
              </a:custGeom>
              <a:gradFill flip="none" rotWithShape="1">
                <a:gsLst>
                  <a:gs pos="55000">
                    <a:schemeClr val="bg2">
                      <a:lumMod val="75000"/>
                    </a:schemeClr>
                  </a:gs>
                  <a:gs pos="100000">
                    <a:schemeClr val="bg2">
                      <a:lumMod val="90000"/>
                    </a:schemeClr>
                  </a:gs>
                  <a:gs pos="0">
                    <a:schemeClr val="bg2">
                      <a:lumMod val="25000"/>
                    </a:schemeClr>
                  </a:gs>
                </a:gsLst>
                <a:lin ang="8100000" scaled="1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72" name="Freeform 14"/>
              <p:cNvSpPr>
                <a:spLocks/>
              </p:cNvSpPr>
              <p:nvPr/>
            </p:nvSpPr>
            <p:spPr bwMode="auto">
              <a:xfrm>
                <a:off x="3011" y="1757"/>
                <a:ext cx="545" cy="2046"/>
              </a:xfrm>
              <a:custGeom>
                <a:avLst/>
                <a:gdLst>
                  <a:gd name="T0" fmla="*/ 110 w 231"/>
                  <a:gd name="T1" fmla="*/ 866 h 866"/>
                  <a:gd name="T2" fmla="*/ 55 w 231"/>
                  <a:gd name="T3" fmla="*/ 810 h 866"/>
                  <a:gd name="T4" fmla="*/ 0 w 231"/>
                  <a:gd name="T5" fmla="*/ 22 h 866"/>
                  <a:gd name="T6" fmla="*/ 89 w 231"/>
                  <a:gd name="T7" fmla="*/ 0 h 866"/>
                  <a:gd name="T8" fmla="*/ 149 w 231"/>
                  <a:gd name="T9" fmla="*/ 89 h 866"/>
                  <a:gd name="T10" fmla="*/ 144 w 231"/>
                  <a:gd name="T11" fmla="*/ 829 h 866"/>
                  <a:gd name="T12" fmla="*/ 110 w 231"/>
                  <a:gd name="T13" fmla="*/ 866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1" h="866">
                    <a:moveTo>
                      <a:pt x="110" y="866"/>
                    </a:moveTo>
                    <a:cubicBezTo>
                      <a:pt x="55" y="810"/>
                      <a:pt x="55" y="810"/>
                      <a:pt x="55" y="810"/>
                    </a:cubicBezTo>
                    <a:cubicBezTo>
                      <a:pt x="100" y="405"/>
                      <a:pt x="0" y="22"/>
                      <a:pt x="0" y="22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149" y="89"/>
                      <a:pt x="149" y="89"/>
                      <a:pt x="149" y="89"/>
                    </a:cubicBezTo>
                    <a:cubicBezTo>
                      <a:pt x="149" y="89"/>
                      <a:pt x="231" y="488"/>
                      <a:pt x="144" y="829"/>
                    </a:cubicBezTo>
                    <a:lnTo>
                      <a:pt x="110" y="866"/>
                    </a:lnTo>
                    <a:close/>
                  </a:path>
                </a:pathLst>
              </a:custGeom>
              <a:gradFill flip="none" rotWithShape="1">
                <a:gsLst>
                  <a:gs pos="55000">
                    <a:schemeClr val="bg2">
                      <a:lumMod val="75000"/>
                    </a:schemeClr>
                  </a:gs>
                  <a:gs pos="100000">
                    <a:schemeClr val="bg2">
                      <a:lumMod val="90000"/>
                    </a:schemeClr>
                  </a:gs>
                  <a:gs pos="0">
                    <a:schemeClr val="bg2">
                      <a:lumMod val="50000"/>
                    </a:schemeClr>
                  </a:gs>
                </a:gsLst>
                <a:lin ang="13500000" scaled="1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73" name="Freeform 15"/>
              <p:cNvSpPr>
                <a:spLocks/>
              </p:cNvSpPr>
              <p:nvPr/>
            </p:nvSpPr>
            <p:spPr bwMode="auto">
              <a:xfrm>
                <a:off x="3221" y="730"/>
                <a:ext cx="1384" cy="3073"/>
              </a:xfrm>
              <a:custGeom>
                <a:avLst/>
                <a:gdLst>
                  <a:gd name="T0" fmla="*/ 0 w 586"/>
                  <a:gd name="T1" fmla="*/ 435 h 1301"/>
                  <a:gd name="T2" fmla="*/ 21 w 586"/>
                  <a:gd name="T3" fmla="*/ 1301 h 1301"/>
                  <a:gd name="T4" fmla="*/ 586 w 586"/>
                  <a:gd name="T5" fmla="*/ 955 h 1301"/>
                  <a:gd name="T6" fmla="*/ 504 w 586"/>
                  <a:gd name="T7" fmla="*/ 882 h 1301"/>
                  <a:gd name="T8" fmla="*/ 511 w 586"/>
                  <a:gd name="T9" fmla="*/ 621 h 1301"/>
                  <a:gd name="T10" fmla="*/ 393 w 586"/>
                  <a:gd name="T11" fmla="*/ 365 h 1301"/>
                  <a:gd name="T12" fmla="*/ 27 w 586"/>
                  <a:gd name="T13" fmla="*/ 0 h 1301"/>
                  <a:gd name="T14" fmla="*/ 7 w 586"/>
                  <a:gd name="T15" fmla="*/ 22 h 1301"/>
                  <a:gd name="T16" fmla="*/ 78 w 586"/>
                  <a:gd name="T17" fmla="*/ 446 h 1301"/>
                  <a:gd name="T18" fmla="*/ 35 w 586"/>
                  <a:gd name="T19" fmla="*/ 466 h 1301"/>
                  <a:gd name="T20" fmla="*/ 0 w 586"/>
                  <a:gd name="T21" fmla="*/ 435 h 1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6" h="1301">
                    <a:moveTo>
                      <a:pt x="0" y="435"/>
                    </a:moveTo>
                    <a:cubicBezTo>
                      <a:pt x="0" y="435"/>
                      <a:pt x="96" y="863"/>
                      <a:pt x="21" y="1301"/>
                    </a:cubicBezTo>
                    <a:cubicBezTo>
                      <a:pt x="21" y="1301"/>
                      <a:pt x="355" y="1175"/>
                      <a:pt x="586" y="955"/>
                    </a:cubicBezTo>
                    <a:cubicBezTo>
                      <a:pt x="504" y="882"/>
                      <a:pt x="504" y="882"/>
                      <a:pt x="504" y="882"/>
                    </a:cubicBezTo>
                    <a:cubicBezTo>
                      <a:pt x="504" y="882"/>
                      <a:pt x="532" y="761"/>
                      <a:pt x="511" y="621"/>
                    </a:cubicBezTo>
                    <a:cubicBezTo>
                      <a:pt x="494" y="507"/>
                      <a:pt x="445" y="418"/>
                      <a:pt x="393" y="36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124" y="179"/>
                      <a:pt x="78" y="446"/>
                    </a:cubicBezTo>
                    <a:cubicBezTo>
                      <a:pt x="35" y="466"/>
                      <a:pt x="35" y="466"/>
                      <a:pt x="35" y="466"/>
                    </a:cubicBezTo>
                    <a:lnTo>
                      <a:pt x="0" y="435"/>
                    </a:lnTo>
                    <a:close/>
                  </a:path>
                </a:pathLst>
              </a:custGeom>
              <a:gradFill flip="none" rotWithShape="1">
                <a:gsLst>
                  <a:gs pos="26000">
                    <a:schemeClr val="bg2">
                      <a:lumMod val="50000"/>
                    </a:schemeClr>
                  </a:gs>
                  <a:gs pos="59000">
                    <a:schemeClr val="bg2">
                      <a:lumMod val="90000"/>
                    </a:schemeClr>
                  </a:gs>
                  <a:gs pos="100000">
                    <a:schemeClr val="bg2">
                      <a:lumMod val="50000"/>
                    </a:schemeClr>
                  </a:gs>
                  <a:gs pos="0">
                    <a:schemeClr val="bg2">
                      <a:lumMod val="50000"/>
                    </a:schemeClr>
                  </a:gs>
                </a:gsLst>
                <a:lin ang="13500000" scaled="1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74" name="Freeform 16"/>
              <p:cNvSpPr>
                <a:spLocks/>
              </p:cNvSpPr>
              <p:nvPr/>
            </p:nvSpPr>
            <p:spPr bwMode="auto">
              <a:xfrm>
                <a:off x="3221" y="730"/>
                <a:ext cx="772" cy="3073"/>
              </a:xfrm>
              <a:custGeom>
                <a:avLst/>
                <a:gdLst>
                  <a:gd name="T0" fmla="*/ 315 w 327"/>
                  <a:gd name="T1" fmla="*/ 533 h 1301"/>
                  <a:gd name="T2" fmla="*/ 21 w 327"/>
                  <a:gd name="T3" fmla="*/ 1301 h 1301"/>
                  <a:gd name="T4" fmla="*/ 0 w 327"/>
                  <a:gd name="T5" fmla="*/ 435 h 1301"/>
                  <a:gd name="T6" fmla="*/ 35 w 327"/>
                  <a:gd name="T7" fmla="*/ 466 h 1301"/>
                  <a:gd name="T8" fmla="*/ 78 w 327"/>
                  <a:gd name="T9" fmla="*/ 446 h 1301"/>
                  <a:gd name="T10" fmla="*/ 7 w 327"/>
                  <a:gd name="T11" fmla="*/ 22 h 1301"/>
                  <a:gd name="T12" fmla="*/ 27 w 327"/>
                  <a:gd name="T13" fmla="*/ 0 h 1301"/>
                  <a:gd name="T14" fmla="*/ 287 w 327"/>
                  <a:gd name="T15" fmla="*/ 260 h 1301"/>
                  <a:gd name="T16" fmla="*/ 315 w 327"/>
                  <a:gd name="T17" fmla="*/ 533 h 1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7" h="1301">
                    <a:moveTo>
                      <a:pt x="315" y="533"/>
                    </a:moveTo>
                    <a:cubicBezTo>
                      <a:pt x="327" y="911"/>
                      <a:pt x="21" y="1301"/>
                      <a:pt x="21" y="1301"/>
                    </a:cubicBezTo>
                    <a:cubicBezTo>
                      <a:pt x="96" y="863"/>
                      <a:pt x="0" y="435"/>
                      <a:pt x="0" y="435"/>
                    </a:cubicBezTo>
                    <a:cubicBezTo>
                      <a:pt x="35" y="466"/>
                      <a:pt x="35" y="466"/>
                      <a:pt x="35" y="466"/>
                    </a:cubicBezTo>
                    <a:cubicBezTo>
                      <a:pt x="78" y="446"/>
                      <a:pt x="78" y="446"/>
                      <a:pt x="78" y="446"/>
                    </a:cubicBezTo>
                    <a:cubicBezTo>
                      <a:pt x="124" y="179"/>
                      <a:pt x="7" y="22"/>
                      <a:pt x="7" y="22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7" y="260"/>
                      <a:pt x="287" y="260"/>
                      <a:pt x="287" y="260"/>
                    </a:cubicBezTo>
                    <a:cubicBezTo>
                      <a:pt x="301" y="335"/>
                      <a:pt x="312" y="426"/>
                      <a:pt x="315" y="533"/>
                    </a:cubicBezTo>
                    <a:close/>
                  </a:path>
                </a:pathLst>
              </a:custGeom>
              <a:gradFill flip="none" rotWithShape="1">
                <a:gsLst>
                  <a:gs pos="27000">
                    <a:schemeClr val="bg2">
                      <a:lumMod val="25000"/>
                    </a:schemeClr>
                  </a:gs>
                  <a:gs pos="100000">
                    <a:schemeClr val="bg2">
                      <a:lumMod val="90000"/>
                    </a:schemeClr>
                  </a:gs>
                  <a:gs pos="1000">
                    <a:schemeClr val="bg2">
                      <a:lumMod val="50000"/>
                    </a:schemeClr>
                  </a:gs>
                  <a:gs pos="80000">
                    <a:schemeClr val="bg2">
                      <a:lumMod val="75000"/>
                    </a:schemeClr>
                  </a:gs>
                </a:gsLst>
                <a:lin ang="2700000" scaled="1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75" name="Freeform 17"/>
              <p:cNvSpPr>
                <a:spLocks/>
              </p:cNvSpPr>
              <p:nvPr/>
            </p:nvSpPr>
            <p:spPr bwMode="auto">
              <a:xfrm>
                <a:off x="1156" y="376"/>
                <a:ext cx="2431" cy="1606"/>
              </a:xfrm>
              <a:custGeom>
                <a:avLst/>
                <a:gdLst>
                  <a:gd name="T0" fmla="*/ 20 w 1029"/>
                  <a:gd name="T1" fmla="*/ 485 h 680"/>
                  <a:gd name="T2" fmla="*/ 0 w 1029"/>
                  <a:gd name="T3" fmla="*/ 451 h 680"/>
                  <a:gd name="T4" fmla="*/ 525 w 1029"/>
                  <a:gd name="T5" fmla="*/ 85 h 680"/>
                  <a:gd name="T6" fmla="*/ 998 w 1029"/>
                  <a:gd name="T7" fmla="*/ 344 h 680"/>
                  <a:gd name="T8" fmla="*/ 981 w 1029"/>
                  <a:gd name="T9" fmla="*/ 680 h 680"/>
                  <a:gd name="T10" fmla="*/ 909 w 1029"/>
                  <a:gd name="T11" fmla="*/ 616 h 680"/>
                  <a:gd name="T12" fmla="*/ 826 w 1029"/>
                  <a:gd name="T13" fmla="*/ 220 h 680"/>
                  <a:gd name="T14" fmla="*/ 358 w 1029"/>
                  <a:gd name="T15" fmla="*/ 212 h 680"/>
                  <a:gd name="T16" fmla="*/ 20 w 1029"/>
                  <a:gd name="T17" fmla="*/ 485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9" h="680">
                    <a:moveTo>
                      <a:pt x="20" y="485"/>
                    </a:moveTo>
                    <a:cubicBezTo>
                      <a:pt x="0" y="451"/>
                      <a:pt x="0" y="451"/>
                      <a:pt x="0" y="451"/>
                    </a:cubicBezTo>
                    <a:cubicBezTo>
                      <a:pt x="0" y="451"/>
                      <a:pt x="231" y="170"/>
                      <a:pt x="525" y="85"/>
                    </a:cubicBezTo>
                    <a:cubicBezTo>
                      <a:pt x="820" y="0"/>
                      <a:pt x="965" y="164"/>
                      <a:pt x="998" y="344"/>
                    </a:cubicBezTo>
                    <a:cubicBezTo>
                      <a:pt x="1029" y="514"/>
                      <a:pt x="981" y="680"/>
                      <a:pt x="981" y="680"/>
                    </a:cubicBezTo>
                    <a:cubicBezTo>
                      <a:pt x="909" y="616"/>
                      <a:pt x="909" y="616"/>
                      <a:pt x="909" y="616"/>
                    </a:cubicBezTo>
                    <a:cubicBezTo>
                      <a:pt x="909" y="616"/>
                      <a:pt x="961" y="355"/>
                      <a:pt x="826" y="220"/>
                    </a:cubicBezTo>
                    <a:cubicBezTo>
                      <a:pt x="691" y="85"/>
                      <a:pt x="489" y="147"/>
                      <a:pt x="358" y="212"/>
                    </a:cubicBezTo>
                    <a:cubicBezTo>
                      <a:pt x="228" y="277"/>
                      <a:pt x="85" y="411"/>
                      <a:pt x="20" y="485"/>
                    </a:cubicBezTo>
                    <a:close/>
                  </a:path>
                </a:pathLst>
              </a:custGeom>
              <a:gradFill flip="none" rotWithShape="1">
                <a:gsLst>
                  <a:gs pos="92000">
                    <a:schemeClr val="bg2">
                      <a:lumMod val="75000"/>
                    </a:schemeClr>
                  </a:gs>
                  <a:gs pos="0">
                    <a:schemeClr val="bg2">
                      <a:lumMod val="25000"/>
                    </a:schemeClr>
                  </a:gs>
                  <a:gs pos="34000">
                    <a:schemeClr val="bg2">
                      <a:lumMod val="90000"/>
                    </a:schemeClr>
                  </a:gs>
                </a:gsLst>
                <a:lin ang="10800000" scaled="1"/>
                <a:tileRect/>
              </a:gra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Arial Narrow" pitchFamily="34" charset="0"/>
                </a:endParaRPr>
              </a:p>
            </p:txBody>
          </p:sp>
        </p:grpSp>
        <p:grpSp>
          <p:nvGrpSpPr>
            <p:cNvPr id="39" name="Group 23"/>
            <p:cNvGrpSpPr>
              <a:grpSpLocks noChangeAspect="1"/>
            </p:cNvGrpSpPr>
            <p:nvPr/>
          </p:nvGrpSpPr>
          <p:grpSpPr bwMode="auto">
            <a:xfrm>
              <a:off x="1854200" y="801688"/>
              <a:ext cx="3806826" cy="5230812"/>
              <a:chOff x="1180" y="505"/>
              <a:chExt cx="2398" cy="3295"/>
            </a:xfrm>
          </p:grpSpPr>
          <p:sp>
            <p:nvSpPr>
              <p:cNvPr id="68" name="Freeform 24"/>
              <p:cNvSpPr>
                <a:spLocks/>
              </p:cNvSpPr>
              <p:nvPr/>
            </p:nvSpPr>
            <p:spPr bwMode="auto">
              <a:xfrm>
                <a:off x="1228" y="666"/>
                <a:ext cx="2137" cy="1162"/>
              </a:xfrm>
              <a:custGeom>
                <a:avLst/>
                <a:gdLst>
                  <a:gd name="T0" fmla="*/ 889 w 905"/>
                  <a:gd name="T1" fmla="*/ 492 h 492"/>
                  <a:gd name="T2" fmla="*/ 894 w 905"/>
                  <a:gd name="T3" fmla="*/ 329 h 492"/>
                  <a:gd name="T4" fmla="*/ 857 w 905"/>
                  <a:gd name="T5" fmla="*/ 179 h 492"/>
                  <a:gd name="T6" fmla="*/ 814 w 905"/>
                  <a:gd name="T7" fmla="*/ 112 h 492"/>
                  <a:gd name="T8" fmla="*/ 720 w 905"/>
                  <a:gd name="T9" fmla="*/ 43 h 492"/>
                  <a:gd name="T10" fmla="*/ 568 w 905"/>
                  <a:gd name="T11" fmla="*/ 22 h 492"/>
                  <a:gd name="T12" fmla="*/ 418 w 905"/>
                  <a:gd name="T13" fmla="*/ 58 h 492"/>
                  <a:gd name="T14" fmla="*/ 241 w 905"/>
                  <a:gd name="T15" fmla="*/ 152 h 492"/>
                  <a:gd name="T16" fmla="*/ 118 w 905"/>
                  <a:gd name="T17" fmla="*/ 248 h 492"/>
                  <a:gd name="T18" fmla="*/ 0 w 905"/>
                  <a:gd name="T19" fmla="*/ 361 h 492"/>
                  <a:gd name="T20" fmla="*/ 114 w 905"/>
                  <a:gd name="T21" fmla="*/ 243 h 492"/>
                  <a:gd name="T22" fmla="*/ 236 w 905"/>
                  <a:gd name="T23" fmla="*/ 144 h 492"/>
                  <a:gd name="T24" fmla="*/ 305 w 905"/>
                  <a:gd name="T25" fmla="*/ 100 h 492"/>
                  <a:gd name="T26" fmla="*/ 415 w 905"/>
                  <a:gd name="T27" fmla="*/ 49 h 492"/>
                  <a:gd name="T28" fmla="*/ 568 w 905"/>
                  <a:gd name="T29" fmla="*/ 12 h 492"/>
                  <a:gd name="T30" fmla="*/ 723 w 905"/>
                  <a:gd name="T31" fmla="*/ 34 h 492"/>
                  <a:gd name="T32" fmla="*/ 822 w 905"/>
                  <a:gd name="T33" fmla="*/ 106 h 492"/>
                  <a:gd name="T34" fmla="*/ 865 w 905"/>
                  <a:gd name="T35" fmla="*/ 175 h 492"/>
                  <a:gd name="T36" fmla="*/ 901 w 905"/>
                  <a:gd name="T37" fmla="*/ 329 h 492"/>
                  <a:gd name="T38" fmla="*/ 889 w 905"/>
                  <a:gd name="T39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05" h="492">
                    <a:moveTo>
                      <a:pt x="889" y="492"/>
                    </a:moveTo>
                    <a:cubicBezTo>
                      <a:pt x="893" y="461"/>
                      <a:pt x="899" y="394"/>
                      <a:pt x="894" y="329"/>
                    </a:cubicBezTo>
                    <a:cubicBezTo>
                      <a:pt x="889" y="264"/>
                      <a:pt x="869" y="203"/>
                      <a:pt x="857" y="179"/>
                    </a:cubicBezTo>
                    <a:cubicBezTo>
                      <a:pt x="851" y="166"/>
                      <a:pt x="838" y="139"/>
                      <a:pt x="814" y="112"/>
                    </a:cubicBezTo>
                    <a:cubicBezTo>
                      <a:pt x="791" y="85"/>
                      <a:pt x="757" y="58"/>
                      <a:pt x="720" y="43"/>
                    </a:cubicBezTo>
                    <a:cubicBezTo>
                      <a:pt x="644" y="10"/>
                      <a:pt x="567" y="23"/>
                      <a:pt x="568" y="22"/>
                    </a:cubicBezTo>
                    <a:cubicBezTo>
                      <a:pt x="569" y="21"/>
                      <a:pt x="494" y="28"/>
                      <a:pt x="418" y="58"/>
                    </a:cubicBezTo>
                    <a:cubicBezTo>
                      <a:pt x="341" y="86"/>
                      <a:pt x="265" y="134"/>
                      <a:pt x="241" y="152"/>
                    </a:cubicBezTo>
                    <a:cubicBezTo>
                      <a:pt x="219" y="167"/>
                      <a:pt x="167" y="205"/>
                      <a:pt x="118" y="248"/>
                    </a:cubicBezTo>
                    <a:cubicBezTo>
                      <a:pt x="69" y="291"/>
                      <a:pt x="22" y="338"/>
                      <a:pt x="0" y="361"/>
                    </a:cubicBezTo>
                    <a:cubicBezTo>
                      <a:pt x="20" y="336"/>
                      <a:pt x="65" y="287"/>
                      <a:pt x="114" y="243"/>
                    </a:cubicBezTo>
                    <a:cubicBezTo>
                      <a:pt x="162" y="199"/>
                      <a:pt x="213" y="160"/>
                      <a:pt x="236" y="144"/>
                    </a:cubicBezTo>
                    <a:cubicBezTo>
                      <a:pt x="248" y="136"/>
                      <a:pt x="273" y="119"/>
                      <a:pt x="305" y="100"/>
                    </a:cubicBezTo>
                    <a:cubicBezTo>
                      <a:pt x="337" y="82"/>
                      <a:pt x="376" y="64"/>
                      <a:pt x="415" y="49"/>
                    </a:cubicBezTo>
                    <a:cubicBezTo>
                      <a:pt x="492" y="19"/>
                      <a:pt x="568" y="12"/>
                      <a:pt x="568" y="12"/>
                    </a:cubicBezTo>
                    <a:cubicBezTo>
                      <a:pt x="567" y="13"/>
                      <a:pt x="645" y="0"/>
                      <a:pt x="723" y="34"/>
                    </a:cubicBezTo>
                    <a:cubicBezTo>
                      <a:pt x="762" y="50"/>
                      <a:pt x="797" y="78"/>
                      <a:pt x="822" y="106"/>
                    </a:cubicBezTo>
                    <a:cubicBezTo>
                      <a:pt x="846" y="134"/>
                      <a:pt x="859" y="161"/>
                      <a:pt x="865" y="175"/>
                    </a:cubicBezTo>
                    <a:cubicBezTo>
                      <a:pt x="878" y="200"/>
                      <a:pt x="898" y="263"/>
                      <a:pt x="901" y="329"/>
                    </a:cubicBezTo>
                    <a:cubicBezTo>
                      <a:pt x="905" y="395"/>
                      <a:pt x="896" y="461"/>
                      <a:pt x="889" y="4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9" name="Freeform 25"/>
              <p:cNvSpPr>
                <a:spLocks/>
              </p:cNvSpPr>
              <p:nvPr/>
            </p:nvSpPr>
            <p:spPr bwMode="auto">
              <a:xfrm>
                <a:off x="3245" y="1755"/>
                <a:ext cx="130" cy="2045"/>
              </a:xfrm>
              <a:custGeom>
                <a:avLst/>
                <a:gdLst>
                  <a:gd name="T0" fmla="*/ 0 w 55"/>
                  <a:gd name="T1" fmla="*/ 0 h 866"/>
                  <a:gd name="T2" fmla="*/ 37 w 55"/>
                  <a:gd name="T3" fmla="*/ 203 h 866"/>
                  <a:gd name="T4" fmla="*/ 49 w 55"/>
                  <a:gd name="T5" fmla="*/ 332 h 866"/>
                  <a:gd name="T6" fmla="*/ 53 w 55"/>
                  <a:gd name="T7" fmla="*/ 432 h 866"/>
                  <a:gd name="T8" fmla="*/ 55 w 55"/>
                  <a:gd name="T9" fmla="*/ 533 h 866"/>
                  <a:gd name="T10" fmla="*/ 50 w 55"/>
                  <a:gd name="T11" fmla="*/ 662 h 866"/>
                  <a:gd name="T12" fmla="*/ 21 w 55"/>
                  <a:gd name="T13" fmla="*/ 866 h 866"/>
                  <a:gd name="T14" fmla="*/ 40 w 55"/>
                  <a:gd name="T15" fmla="*/ 662 h 866"/>
                  <a:gd name="T16" fmla="*/ 45 w 55"/>
                  <a:gd name="T17" fmla="*/ 533 h 866"/>
                  <a:gd name="T18" fmla="*/ 44 w 55"/>
                  <a:gd name="T19" fmla="*/ 433 h 866"/>
                  <a:gd name="T20" fmla="*/ 39 w 55"/>
                  <a:gd name="T21" fmla="*/ 332 h 866"/>
                  <a:gd name="T22" fmla="*/ 27 w 55"/>
                  <a:gd name="T23" fmla="*/ 204 h 866"/>
                  <a:gd name="T24" fmla="*/ 0 w 55"/>
                  <a:gd name="T25" fmla="*/ 0 h 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5" h="866">
                    <a:moveTo>
                      <a:pt x="0" y="0"/>
                    </a:moveTo>
                    <a:cubicBezTo>
                      <a:pt x="13" y="40"/>
                      <a:pt x="34" y="168"/>
                      <a:pt x="37" y="203"/>
                    </a:cubicBezTo>
                    <a:cubicBezTo>
                      <a:pt x="39" y="222"/>
                      <a:pt x="45" y="279"/>
                      <a:pt x="49" y="332"/>
                    </a:cubicBezTo>
                    <a:cubicBezTo>
                      <a:pt x="52" y="384"/>
                      <a:pt x="53" y="432"/>
                      <a:pt x="53" y="432"/>
                    </a:cubicBezTo>
                    <a:cubicBezTo>
                      <a:pt x="53" y="432"/>
                      <a:pt x="55" y="480"/>
                      <a:pt x="55" y="533"/>
                    </a:cubicBezTo>
                    <a:cubicBezTo>
                      <a:pt x="54" y="586"/>
                      <a:pt x="51" y="643"/>
                      <a:pt x="50" y="662"/>
                    </a:cubicBezTo>
                    <a:cubicBezTo>
                      <a:pt x="49" y="698"/>
                      <a:pt x="33" y="827"/>
                      <a:pt x="21" y="866"/>
                    </a:cubicBezTo>
                    <a:cubicBezTo>
                      <a:pt x="27" y="826"/>
                      <a:pt x="39" y="697"/>
                      <a:pt x="40" y="662"/>
                    </a:cubicBezTo>
                    <a:cubicBezTo>
                      <a:pt x="42" y="643"/>
                      <a:pt x="45" y="585"/>
                      <a:pt x="45" y="533"/>
                    </a:cubicBezTo>
                    <a:cubicBezTo>
                      <a:pt x="46" y="480"/>
                      <a:pt x="44" y="433"/>
                      <a:pt x="44" y="433"/>
                    </a:cubicBezTo>
                    <a:cubicBezTo>
                      <a:pt x="44" y="433"/>
                      <a:pt x="43" y="385"/>
                      <a:pt x="39" y="332"/>
                    </a:cubicBezTo>
                    <a:cubicBezTo>
                      <a:pt x="36" y="280"/>
                      <a:pt x="30" y="223"/>
                      <a:pt x="27" y="204"/>
                    </a:cubicBezTo>
                    <a:cubicBezTo>
                      <a:pt x="24" y="169"/>
                      <a:pt x="7" y="4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70" name="Freeform 26"/>
              <p:cNvSpPr>
                <a:spLocks/>
              </p:cNvSpPr>
              <p:nvPr/>
            </p:nvSpPr>
            <p:spPr bwMode="auto">
              <a:xfrm>
                <a:off x="1180" y="505"/>
                <a:ext cx="2398" cy="1474"/>
              </a:xfrm>
              <a:custGeom>
                <a:avLst/>
                <a:gdLst>
                  <a:gd name="T0" fmla="*/ 0 w 1015"/>
                  <a:gd name="T1" fmla="*/ 395 h 624"/>
                  <a:gd name="T2" fmla="*/ 134 w 1015"/>
                  <a:gd name="T3" fmla="*/ 255 h 624"/>
                  <a:gd name="T4" fmla="*/ 281 w 1015"/>
                  <a:gd name="T5" fmla="*/ 140 h 624"/>
                  <a:gd name="T6" fmla="*/ 495 w 1015"/>
                  <a:gd name="T7" fmla="*/ 33 h 624"/>
                  <a:gd name="T8" fmla="*/ 679 w 1015"/>
                  <a:gd name="T9" fmla="*/ 1 h 624"/>
                  <a:gd name="T10" fmla="*/ 736 w 1015"/>
                  <a:gd name="T11" fmla="*/ 6 h 624"/>
                  <a:gd name="T12" fmla="*/ 858 w 1015"/>
                  <a:gd name="T13" fmla="*/ 52 h 624"/>
                  <a:gd name="T14" fmla="*/ 956 w 1015"/>
                  <a:gd name="T15" fmla="*/ 157 h 624"/>
                  <a:gd name="T16" fmla="*/ 993 w 1015"/>
                  <a:gd name="T17" fmla="*/ 247 h 624"/>
                  <a:gd name="T18" fmla="*/ 1012 w 1015"/>
                  <a:gd name="T19" fmla="*/ 432 h 624"/>
                  <a:gd name="T20" fmla="*/ 981 w 1015"/>
                  <a:gd name="T21" fmla="*/ 624 h 624"/>
                  <a:gd name="T22" fmla="*/ 1005 w 1015"/>
                  <a:gd name="T23" fmla="*/ 432 h 624"/>
                  <a:gd name="T24" fmla="*/ 984 w 1015"/>
                  <a:gd name="T25" fmla="*/ 249 h 624"/>
                  <a:gd name="T26" fmla="*/ 947 w 1015"/>
                  <a:gd name="T27" fmla="*/ 162 h 624"/>
                  <a:gd name="T28" fmla="*/ 852 w 1015"/>
                  <a:gd name="T29" fmla="*/ 60 h 624"/>
                  <a:gd name="T30" fmla="*/ 734 w 1015"/>
                  <a:gd name="T31" fmla="*/ 15 h 624"/>
                  <a:gd name="T32" fmla="*/ 679 w 1015"/>
                  <a:gd name="T33" fmla="*/ 11 h 624"/>
                  <a:gd name="T34" fmla="*/ 498 w 1015"/>
                  <a:gd name="T35" fmla="*/ 42 h 624"/>
                  <a:gd name="T36" fmla="*/ 287 w 1015"/>
                  <a:gd name="T37" fmla="*/ 148 h 624"/>
                  <a:gd name="T38" fmla="*/ 139 w 1015"/>
                  <a:gd name="T39" fmla="*/ 260 h 624"/>
                  <a:gd name="T40" fmla="*/ 0 w 1015"/>
                  <a:gd name="T41" fmla="*/ 395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15" h="624">
                    <a:moveTo>
                      <a:pt x="0" y="395"/>
                    </a:moveTo>
                    <a:cubicBezTo>
                      <a:pt x="23" y="365"/>
                      <a:pt x="76" y="307"/>
                      <a:pt x="134" y="255"/>
                    </a:cubicBezTo>
                    <a:cubicBezTo>
                      <a:pt x="192" y="203"/>
                      <a:pt x="254" y="158"/>
                      <a:pt x="281" y="140"/>
                    </a:cubicBezTo>
                    <a:cubicBezTo>
                      <a:pt x="311" y="120"/>
                      <a:pt x="402" y="64"/>
                      <a:pt x="495" y="33"/>
                    </a:cubicBezTo>
                    <a:cubicBezTo>
                      <a:pt x="588" y="0"/>
                      <a:pt x="679" y="0"/>
                      <a:pt x="679" y="1"/>
                    </a:cubicBezTo>
                    <a:cubicBezTo>
                      <a:pt x="679" y="1"/>
                      <a:pt x="702" y="1"/>
                      <a:pt x="736" y="6"/>
                    </a:cubicBezTo>
                    <a:cubicBezTo>
                      <a:pt x="770" y="11"/>
                      <a:pt x="816" y="25"/>
                      <a:pt x="858" y="52"/>
                    </a:cubicBezTo>
                    <a:cubicBezTo>
                      <a:pt x="899" y="79"/>
                      <a:pt x="934" y="119"/>
                      <a:pt x="956" y="157"/>
                    </a:cubicBezTo>
                    <a:cubicBezTo>
                      <a:pt x="977" y="195"/>
                      <a:pt x="988" y="229"/>
                      <a:pt x="993" y="247"/>
                    </a:cubicBezTo>
                    <a:cubicBezTo>
                      <a:pt x="1003" y="278"/>
                      <a:pt x="1015" y="355"/>
                      <a:pt x="1012" y="432"/>
                    </a:cubicBezTo>
                    <a:cubicBezTo>
                      <a:pt x="1009" y="510"/>
                      <a:pt x="993" y="588"/>
                      <a:pt x="981" y="624"/>
                    </a:cubicBezTo>
                    <a:cubicBezTo>
                      <a:pt x="990" y="587"/>
                      <a:pt x="1004" y="510"/>
                      <a:pt x="1005" y="432"/>
                    </a:cubicBezTo>
                    <a:cubicBezTo>
                      <a:pt x="1007" y="355"/>
                      <a:pt x="994" y="280"/>
                      <a:pt x="984" y="249"/>
                    </a:cubicBezTo>
                    <a:cubicBezTo>
                      <a:pt x="979" y="232"/>
                      <a:pt x="969" y="199"/>
                      <a:pt x="947" y="162"/>
                    </a:cubicBezTo>
                    <a:cubicBezTo>
                      <a:pt x="926" y="125"/>
                      <a:pt x="893" y="86"/>
                      <a:pt x="852" y="60"/>
                    </a:cubicBezTo>
                    <a:cubicBezTo>
                      <a:pt x="813" y="33"/>
                      <a:pt x="768" y="20"/>
                      <a:pt x="734" y="15"/>
                    </a:cubicBezTo>
                    <a:cubicBezTo>
                      <a:pt x="701" y="10"/>
                      <a:pt x="679" y="11"/>
                      <a:pt x="679" y="11"/>
                    </a:cubicBezTo>
                    <a:cubicBezTo>
                      <a:pt x="679" y="10"/>
                      <a:pt x="590" y="10"/>
                      <a:pt x="498" y="42"/>
                    </a:cubicBezTo>
                    <a:cubicBezTo>
                      <a:pt x="406" y="72"/>
                      <a:pt x="316" y="129"/>
                      <a:pt x="287" y="148"/>
                    </a:cubicBezTo>
                    <a:cubicBezTo>
                      <a:pt x="259" y="166"/>
                      <a:pt x="197" y="209"/>
                      <a:pt x="139" y="260"/>
                    </a:cubicBezTo>
                    <a:cubicBezTo>
                      <a:pt x="80" y="311"/>
                      <a:pt x="25" y="367"/>
                      <a:pt x="0" y="39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</p:grpSp>
        <p:sp>
          <p:nvSpPr>
            <p:cNvPr id="40" name="Freeform 31"/>
            <p:cNvSpPr>
              <a:spLocks/>
            </p:cNvSpPr>
            <p:nvPr/>
          </p:nvSpPr>
          <p:spPr bwMode="auto">
            <a:xfrm>
              <a:off x="314325" y="3138488"/>
              <a:ext cx="2117725" cy="847725"/>
            </a:xfrm>
            <a:custGeom>
              <a:avLst/>
              <a:gdLst>
                <a:gd name="T0" fmla="*/ 0 w 565"/>
                <a:gd name="T1" fmla="*/ 220 h 226"/>
                <a:gd name="T2" fmla="*/ 541 w 565"/>
                <a:gd name="T3" fmla="*/ 0 h 226"/>
                <a:gd name="T4" fmla="*/ 565 w 565"/>
                <a:gd name="T5" fmla="*/ 25 h 226"/>
                <a:gd name="T6" fmla="*/ 530 w 565"/>
                <a:gd name="T7" fmla="*/ 73 h 226"/>
                <a:gd name="T8" fmla="*/ 127 w 565"/>
                <a:gd name="T9" fmla="*/ 226 h 226"/>
                <a:gd name="T10" fmla="*/ 0 w 565"/>
                <a:gd name="T11" fmla="*/ 22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5" h="226">
                  <a:moveTo>
                    <a:pt x="0" y="220"/>
                  </a:moveTo>
                  <a:cubicBezTo>
                    <a:pt x="230" y="87"/>
                    <a:pt x="541" y="0"/>
                    <a:pt x="541" y="0"/>
                  </a:cubicBezTo>
                  <a:cubicBezTo>
                    <a:pt x="565" y="25"/>
                    <a:pt x="565" y="25"/>
                    <a:pt x="565" y="25"/>
                  </a:cubicBezTo>
                  <a:cubicBezTo>
                    <a:pt x="530" y="73"/>
                    <a:pt x="530" y="73"/>
                    <a:pt x="530" y="73"/>
                  </a:cubicBezTo>
                  <a:cubicBezTo>
                    <a:pt x="530" y="73"/>
                    <a:pt x="270" y="150"/>
                    <a:pt x="127" y="226"/>
                  </a:cubicBezTo>
                  <a:lnTo>
                    <a:pt x="0" y="22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108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41" name="Freeform 32"/>
            <p:cNvSpPr>
              <a:spLocks/>
            </p:cNvSpPr>
            <p:nvPr/>
          </p:nvSpPr>
          <p:spPr bwMode="auto">
            <a:xfrm>
              <a:off x="314325" y="3929063"/>
              <a:ext cx="644525" cy="296862"/>
            </a:xfrm>
            <a:custGeom>
              <a:avLst/>
              <a:gdLst>
                <a:gd name="T0" fmla="*/ 0 w 406"/>
                <a:gd name="T1" fmla="*/ 21 h 187"/>
                <a:gd name="T2" fmla="*/ 120 w 406"/>
                <a:gd name="T3" fmla="*/ 0 h 187"/>
                <a:gd name="T4" fmla="*/ 170 w 406"/>
                <a:gd name="T5" fmla="*/ 2 h 187"/>
                <a:gd name="T6" fmla="*/ 406 w 406"/>
                <a:gd name="T7" fmla="*/ 154 h 187"/>
                <a:gd name="T8" fmla="*/ 269 w 406"/>
                <a:gd name="T9" fmla="*/ 187 h 187"/>
                <a:gd name="T10" fmla="*/ 245 w 406"/>
                <a:gd name="T11" fmla="*/ 175 h 187"/>
                <a:gd name="T12" fmla="*/ 0 w 406"/>
                <a:gd name="T13" fmla="*/ 21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6" h="187">
                  <a:moveTo>
                    <a:pt x="0" y="21"/>
                  </a:moveTo>
                  <a:lnTo>
                    <a:pt x="120" y="0"/>
                  </a:lnTo>
                  <a:lnTo>
                    <a:pt x="170" y="2"/>
                  </a:lnTo>
                  <a:lnTo>
                    <a:pt x="406" y="154"/>
                  </a:lnTo>
                  <a:lnTo>
                    <a:pt x="269" y="187"/>
                  </a:lnTo>
                  <a:lnTo>
                    <a:pt x="245" y="175"/>
                  </a:lnTo>
                  <a:lnTo>
                    <a:pt x="0" y="21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005070"/>
                </a:gs>
                <a:gs pos="56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3805238" y="5630862"/>
              <a:ext cx="1852613" cy="1350962"/>
            </a:xfrm>
            <a:custGeom>
              <a:avLst/>
              <a:gdLst>
                <a:gd name="T0" fmla="*/ 1167 w 1167"/>
                <a:gd name="T1" fmla="*/ 839 h 851"/>
                <a:gd name="T2" fmla="*/ 1060 w 1167"/>
                <a:gd name="T3" fmla="*/ 678 h 851"/>
                <a:gd name="T4" fmla="*/ 14 w 1167"/>
                <a:gd name="T5" fmla="*/ 0 h 851"/>
                <a:gd name="T6" fmla="*/ 0 w 1167"/>
                <a:gd name="T7" fmla="*/ 59 h 851"/>
                <a:gd name="T8" fmla="*/ 101 w 1167"/>
                <a:gd name="T9" fmla="*/ 225 h 851"/>
                <a:gd name="T10" fmla="*/ 1082 w 1167"/>
                <a:gd name="T11" fmla="*/ 851 h 851"/>
                <a:gd name="T12" fmla="*/ 1167 w 1167"/>
                <a:gd name="T13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7" h="851">
                  <a:moveTo>
                    <a:pt x="1167" y="839"/>
                  </a:moveTo>
                  <a:lnTo>
                    <a:pt x="1060" y="678"/>
                  </a:lnTo>
                  <a:lnTo>
                    <a:pt x="14" y="0"/>
                  </a:lnTo>
                  <a:lnTo>
                    <a:pt x="0" y="59"/>
                  </a:lnTo>
                  <a:lnTo>
                    <a:pt x="101" y="225"/>
                  </a:lnTo>
                  <a:lnTo>
                    <a:pt x="1082" y="851"/>
                  </a:lnTo>
                  <a:lnTo>
                    <a:pt x="1167" y="839"/>
                  </a:lnTo>
                  <a:close/>
                </a:path>
              </a:pathLst>
            </a:custGeom>
            <a:gradFill flip="none" rotWithShape="1">
              <a:gsLst>
                <a:gs pos="17000">
                  <a:schemeClr val="accent1">
                    <a:lumMod val="50000"/>
                  </a:schemeClr>
                </a:gs>
                <a:gs pos="56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08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-114300" y="3232150"/>
              <a:ext cx="2774950" cy="4105274"/>
            </a:xfrm>
            <a:custGeom>
              <a:avLst/>
              <a:gdLst>
                <a:gd name="T0" fmla="*/ 165 w 740"/>
                <a:gd name="T1" fmla="*/ 186 h 1095"/>
                <a:gd name="T2" fmla="*/ 679 w 740"/>
                <a:gd name="T3" fmla="*/ 0 h 1095"/>
                <a:gd name="T4" fmla="*/ 740 w 740"/>
                <a:gd name="T5" fmla="*/ 546 h 1095"/>
                <a:gd name="T6" fmla="*/ 656 w 740"/>
                <a:gd name="T7" fmla="*/ 493 h 1095"/>
                <a:gd name="T8" fmla="*/ 636 w 740"/>
                <a:gd name="T9" fmla="*/ 916 h 1095"/>
                <a:gd name="T10" fmla="*/ 628 w 740"/>
                <a:gd name="T11" fmla="*/ 944 h 1095"/>
                <a:gd name="T12" fmla="*/ 235 w 740"/>
                <a:gd name="T13" fmla="*/ 270 h 1095"/>
                <a:gd name="T14" fmla="*/ 266 w 740"/>
                <a:gd name="T15" fmla="*/ 249 h 1095"/>
                <a:gd name="T16" fmla="*/ 165 w 740"/>
                <a:gd name="T17" fmla="*/ 186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0" h="1095">
                  <a:moveTo>
                    <a:pt x="165" y="186"/>
                  </a:moveTo>
                  <a:cubicBezTo>
                    <a:pt x="165" y="186"/>
                    <a:pt x="421" y="67"/>
                    <a:pt x="679" y="0"/>
                  </a:cubicBezTo>
                  <a:cubicBezTo>
                    <a:pt x="679" y="0"/>
                    <a:pt x="673" y="291"/>
                    <a:pt x="740" y="546"/>
                  </a:cubicBezTo>
                  <a:cubicBezTo>
                    <a:pt x="656" y="493"/>
                    <a:pt x="656" y="493"/>
                    <a:pt x="656" y="493"/>
                  </a:cubicBezTo>
                  <a:cubicBezTo>
                    <a:pt x="656" y="493"/>
                    <a:pt x="573" y="724"/>
                    <a:pt x="636" y="916"/>
                  </a:cubicBezTo>
                  <a:cubicBezTo>
                    <a:pt x="628" y="944"/>
                    <a:pt x="628" y="944"/>
                    <a:pt x="628" y="944"/>
                  </a:cubicBezTo>
                  <a:cubicBezTo>
                    <a:pt x="628" y="944"/>
                    <a:pt x="0" y="1095"/>
                    <a:pt x="235" y="270"/>
                  </a:cubicBezTo>
                  <a:cubicBezTo>
                    <a:pt x="266" y="249"/>
                    <a:pt x="266" y="249"/>
                    <a:pt x="266" y="249"/>
                  </a:cubicBezTo>
                  <a:lnTo>
                    <a:pt x="165" y="18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34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89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1116013" y="5875337"/>
              <a:ext cx="4541838" cy="2178050"/>
            </a:xfrm>
            <a:custGeom>
              <a:avLst/>
              <a:gdLst>
                <a:gd name="T0" fmla="*/ 740 w 1211"/>
                <a:gd name="T1" fmla="*/ 0 h 581"/>
                <a:gd name="T2" fmla="*/ 763 w 1211"/>
                <a:gd name="T3" fmla="*/ 3 h 581"/>
                <a:gd name="T4" fmla="*/ 1211 w 1211"/>
                <a:gd name="T5" fmla="*/ 290 h 581"/>
                <a:gd name="T6" fmla="*/ 830 w 1211"/>
                <a:gd name="T7" fmla="*/ 530 h 581"/>
                <a:gd name="T8" fmla="*/ 474 w 1211"/>
                <a:gd name="T9" fmla="*/ 529 h 581"/>
                <a:gd name="T10" fmla="*/ 0 w 1211"/>
                <a:gd name="T11" fmla="*/ 300 h 581"/>
                <a:gd name="T12" fmla="*/ 22 w 1211"/>
                <a:gd name="T13" fmla="*/ 251 h 581"/>
                <a:gd name="T14" fmla="*/ 740 w 1211"/>
                <a:gd name="T15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1" h="581">
                  <a:moveTo>
                    <a:pt x="740" y="0"/>
                  </a:moveTo>
                  <a:cubicBezTo>
                    <a:pt x="763" y="3"/>
                    <a:pt x="763" y="3"/>
                    <a:pt x="763" y="3"/>
                  </a:cubicBezTo>
                  <a:cubicBezTo>
                    <a:pt x="1211" y="290"/>
                    <a:pt x="1211" y="290"/>
                    <a:pt x="1211" y="290"/>
                  </a:cubicBezTo>
                  <a:cubicBezTo>
                    <a:pt x="1211" y="290"/>
                    <a:pt x="1051" y="459"/>
                    <a:pt x="830" y="530"/>
                  </a:cubicBezTo>
                  <a:cubicBezTo>
                    <a:pt x="672" y="581"/>
                    <a:pt x="546" y="563"/>
                    <a:pt x="474" y="529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22" y="251"/>
                    <a:pt x="22" y="251"/>
                    <a:pt x="22" y="251"/>
                  </a:cubicBezTo>
                  <a:cubicBezTo>
                    <a:pt x="22" y="251"/>
                    <a:pt x="306" y="406"/>
                    <a:pt x="740" y="0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chemeClr val="accent1">
                    <a:lumMod val="50000"/>
                  </a:schemeClr>
                </a:gs>
                <a:gs pos="56000">
                  <a:schemeClr val="accent1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189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45" name="Freeform 36"/>
            <p:cNvSpPr>
              <a:spLocks/>
            </p:cNvSpPr>
            <p:nvPr/>
          </p:nvSpPr>
          <p:spPr bwMode="auto">
            <a:xfrm>
              <a:off x="1116013" y="5875337"/>
              <a:ext cx="3719513" cy="1754187"/>
            </a:xfrm>
            <a:custGeom>
              <a:avLst/>
              <a:gdLst>
                <a:gd name="T0" fmla="*/ 348 w 992"/>
                <a:gd name="T1" fmla="*/ 468 h 468"/>
                <a:gd name="T2" fmla="*/ 0 w 992"/>
                <a:gd name="T3" fmla="*/ 300 h 468"/>
                <a:gd name="T4" fmla="*/ 22 w 992"/>
                <a:gd name="T5" fmla="*/ 251 h 468"/>
                <a:gd name="T6" fmla="*/ 740 w 992"/>
                <a:gd name="T7" fmla="*/ 0 h 468"/>
                <a:gd name="T8" fmla="*/ 763 w 992"/>
                <a:gd name="T9" fmla="*/ 3 h 468"/>
                <a:gd name="T10" fmla="*/ 992 w 992"/>
                <a:gd name="T11" fmla="*/ 149 h 468"/>
                <a:gd name="T12" fmla="*/ 348 w 992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2" h="468">
                  <a:moveTo>
                    <a:pt x="348" y="468"/>
                  </a:moveTo>
                  <a:cubicBezTo>
                    <a:pt x="0" y="300"/>
                    <a:pt x="0" y="300"/>
                    <a:pt x="0" y="300"/>
                  </a:cubicBezTo>
                  <a:cubicBezTo>
                    <a:pt x="22" y="251"/>
                    <a:pt x="22" y="251"/>
                    <a:pt x="22" y="251"/>
                  </a:cubicBezTo>
                  <a:cubicBezTo>
                    <a:pt x="22" y="251"/>
                    <a:pt x="306" y="406"/>
                    <a:pt x="740" y="0"/>
                  </a:cubicBezTo>
                  <a:cubicBezTo>
                    <a:pt x="763" y="3"/>
                    <a:pt x="763" y="3"/>
                    <a:pt x="763" y="3"/>
                  </a:cubicBezTo>
                  <a:cubicBezTo>
                    <a:pt x="992" y="149"/>
                    <a:pt x="992" y="149"/>
                    <a:pt x="992" y="149"/>
                  </a:cubicBezTo>
                  <a:cubicBezTo>
                    <a:pt x="947" y="194"/>
                    <a:pt x="665" y="462"/>
                    <a:pt x="348" y="468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rgbClr val="005070"/>
                </a:gs>
                <a:gs pos="56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490539" y="3240498"/>
              <a:ext cx="1928812" cy="696913"/>
            </a:xfrm>
            <a:custGeom>
              <a:avLst/>
              <a:gdLst>
                <a:gd name="T0" fmla="*/ 0 w 514"/>
                <a:gd name="T1" fmla="*/ 186 h 186"/>
                <a:gd name="T2" fmla="*/ 117 w 514"/>
                <a:gd name="T3" fmla="*/ 132 h 186"/>
                <a:gd name="T4" fmla="*/ 252 w 514"/>
                <a:gd name="T5" fmla="*/ 80 h 186"/>
                <a:gd name="T6" fmla="*/ 389 w 514"/>
                <a:gd name="T7" fmla="*/ 33 h 186"/>
                <a:gd name="T8" fmla="*/ 514 w 514"/>
                <a:gd name="T9" fmla="*/ 0 h 186"/>
                <a:gd name="T10" fmla="*/ 391 w 514"/>
                <a:gd name="T11" fmla="*/ 39 h 186"/>
                <a:gd name="T12" fmla="*/ 254 w 514"/>
                <a:gd name="T13" fmla="*/ 86 h 186"/>
                <a:gd name="T14" fmla="*/ 120 w 514"/>
                <a:gd name="T15" fmla="*/ 138 h 186"/>
                <a:gd name="T16" fmla="*/ 0 w 514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4" h="186">
                  <a:moveTo>
                    <a:pt x="0" y="186"/>
                  </a:moveTo>
                  <a:cubicBezTo>
                    <a:pt x="22" y="173"/>
                    <a:pt x="97" y="140"/>
                    <a:pt x="117" y="132"/>
                  </a:cubicBezTo>
                  <a:cubicBezTo>
                    <a:pt x="139" y="122"/>
                    <a:pt x="252" y="79"/>
                    <a:pt x="252" y="80"/>
                  </a:cubicBezTo>
                  <a:cubicBezTo>
                    <a:pt x="252" y="79"/>
                    <a:pt x="365" y="39"/>
                    <a:pt x="389" y="33"/>
                  </a:cubicBezTo>
                  <a:cubicBezTo>
                    <a:pt x="410" y="26"/>
                    <a:pt x="488" y="4"/>
                    <a:pt x="514" y="0"/>
                  </a:cubicBezTo>
                  <a:cubicBezTo>
                    <a:pt x="489" y="8"/>
                    <a:pt x="412" y="32"/>
                    <a:pt x="391" y="39"/>
                  </a:cubicBezTo>
                  <a:cubicBezTo>
                    <a:pt x="368" y="46"/>
                    <a:pt x="254" y="85"/>
                    <a:pt x="254" y="86"/>
                  </a:cubicBezTo>
                  <a:cubicBezTo>
                    <a:pt x="254" y="85"/>
                    <a:pt x="142" y="128"/>
                    <a:pt x="120" y="138"/>
                  </a:cubicBezTo>
                  <a:cubicBezTo>
                    <a:pt x="99" y="146"/>
                    <a:pt x="24" y="177"/>
                    <a:pt x="0" y="186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grpSp>
          <p:nvGrpSpPr>
            <p:cNvPr id="47" name="Group 54"/>
            <p:cNvGrpSpPr>
              <a:grpSpLocks noChangeAspect="1"/>
            </p:cNvGrpSpPr>
            <p:nvPr/>
          </p:nvGrpSpPr>
          <p:grpSpPr bwMode="auto">
            <a:xfrm>
              <a:off x="2146301" y="3247231"/>
              <a:ext cx="3479800" cy="4767262"/>
              <a:chOff x="1788" y="657"/>
              <a:chExt cx="2192" cy="3003"/>
            </a:xfrm>
          </p:grpSpPr>
          <p:sp>
            <p:nvSpPr>
              <p:cNvPr id="57" name="Freeform 55"/>
              <p:cNvSpPr>
                <a:spLocks/>
              </p:cNvSpPr>
              <p:nvPr/>
            </p:nvSpPr>
            <p:spPr bwMode="auto">
              <a:xfrm>
                <a:off x="1788" y="1822"/>
                <a:ext cx="486" cy="1677"/>
              </a:xfrm>
              <a:custGeom>
                <a:avLst/>
                <a:gdLst>
                  <a:gd name="T0" fmla="*/ 50 w 206"/>
                  <a:gd name="T1" fmla="*/ 0 h 710"/>
                  <a:gd name="T2" fmla="*/ 29 w 206"/>
                  <a:gd name="T3" fmla="*/ 90 h 710"/>
                  <a:gd name="T4" fmla="*/ 16 w 206"/>
                  <a:gd name="T5" fmla="*/ 178 h 710"/>
                  <a:gd name="T6" fmla="*/ 12 w 206"/>
                  <a:gd name="T7" fmla="*/ 292 h 710"/>
                  <a:gd name="T8" fmla="*/ 23 w 206"/>
                  <a:gd name="T9" fmla="*/ 379 h 710"/>
                  <a:gd name="T10" fmla="*/ 49 w 206"/>
                  <a:gd name="T11" fmla="*/ 463 h 710"/>
                  <a:gd name="T12" fmla="*/ 98 w 206"/>
                  <a:gd name="T13" fmla="*/ 566 h 710"/>
                  <a:gd name="T14" fmla="*/ 145 w 206"/>
                  <a:gd name="T15" fmla="*/ 641 h 710"/>
                  <a:gd name="T16" fmla="*/ 206 w 206"/>
                  <a:gd name="T17" fmla="*/ 710 h 710"/>
                  <a:gd name="T18" fmla="*/ 139 w 206"/>
                  <a:gd name="T19" fmla="*/ 645 h 710"/>
                  <a:gd name="T20" fmla="*/ 89 w 206"/>
                  <a:gd name="T21" fmla="*/ 570 h 710"/>
                  <a:gd name="T22" fmla="*/ 41 w 206"/>
                  <a:gd name="T23" fmla="*/ 466 h 710"/>
                  <a:gd name="T24" fmla="*/ 14 w 206"/>
                  <a:gd name="T25" fmla="*/ 381 h 710"/>
                  <a:gd name="T26" fmla="*/ 2 w 206"/>
                  <a:gd name="T27" fmla="*/ 292 h 710"/>
                  <a:gd name="T28" fmla="*/ 7 w 206"/>
                  <a:gd name="T29" fmla="*/ 177 h 710"/>
                  <a:gd name="T30" fmla="*/ 22 w 206"/>
                  <a:gd name="T31" fmla="*/ 89 h 710"/>
                  <a:gd name="T32" fmla="*/ 50 w 206"/>
                  <a:gd name="T33" fmla="*/ 0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6" h="710">
                    <a:moveTo>
                      <a:pt x="50" y="0"/>
                    </a:moveTo>
                    <a:cubicBezTo>
                      <a:pt x="46" y="18"/>
                      <a:pt x="36" y="54"/>
                      <a:pt x="29" y="90"/>
                    </a:cubicBezTo>
                    <a:cubicBezTo>
                      <a:pt x="22" y="127"/>
                      <a:pt x="18" y="163"/>
                      <a:pt x="16" y="178"/>
                    </a:cubicBezTo>
                    <a:cubicBezTo>
                      <a:pt x="14" y="195"/>
                      <a:pt x="9" y="245"/>
                      <a:pt x="12" y="292"/>
                    </a:cubicBezTo>
                    <a:cubicBezTo>
                      <a:pt x="14" y="338"/>
                      <a:pt x="23" y="379"/>
                      <a:pt x="23" y="379"/>
                    </a:cubicBezTo>
                    <a:cubicBezTo>
                      <a:pt x="23" y="379"/>
                      <a:pt x="32" y="420"/>
                      <a:pt x="49" y="463"/>
                    </a:cubicBezTo>
                    <a:cubicBezTo>
                      <a:pt x="66" y="506"/>
                      <a:pt x="89" y="551"/>
                      <a:pt x="98" y="566"/>
                    </a:cubicBezTo>
                    <a:cubicBezTo>
                      <a:pt x="105" y="579"/>
                      <a:pt x="123" y="611"/>
                      <a:pt x="145" y="641"/>
                    </a:cubicBezTo>
                    <a:cubicBezTo>
                      <a:pt x="166" y="671"/>
                      <a:pt x="193" y="697"/>
                      <a:pt x="206" y="710"/>
                    </a:cubicBezTo>
                    <a:cubicBezTo>
                      <a:pt x="191" y="700"/>
                      <a:pt x="162" y="674"/>
                      <a:pt x="139" y="645"/>
                    </a:cubicBezTo>
                    <a:cubicBezTo>
                      <a:pt x="116" y="616"/>
                      <a:pt x="97" y="584"/>
                      <a:pt x="89" y="570"/>
                    </a:cubicBezTo>
                    <a:cubicBezTo>
                      <a:pt x="81" y="556"/>
                      <a:pt x="57" y="510"/>
                      <a:pt x="41" y="466"/>
                    </a:cubicBezTo>
                    <a:cubicBezTo>
                      <a:pt x="23" y="423"/>
                      <a:pt x="13" y="381"/>
                      <a:pt x="14" y="381"/>
                    </a:cubicBezTo>
                    <a:cubicBezTo>
                      <a:pt x="14" y="381"/>
                      <a:pt x="4" y="339"/>
                      <a:pt x="2" y="292"/>
                    </a:cubicBezTo>
                    <a:cubicBezTo>
                      <a:pt x="0" y="245"/>
                      <a:pt x="5" y="194"/>
                      <a:pt x="7" y="177"/>
                    </a:cubicBezTo>
                    <a:cubicBezTo>
                      <a:pt x="8" y="162"/>
                      <a:pt x="14" y="125"/>
                      <a:pt x="22" y="89"/>
                    </a:cubicBezTo>
                    <a:cubicBezTo>
                      <a:pt x="31" y="53"/>
                      <a:pt x="43" y="17"/>
                      <a:pt x="50" y="0"/>
                    </a:cubicBezTo>
                    <a:close/>
                  </a:path>
                </a:pathLst>
              </a:custGeom>
              <a:solidFill>
                <a:srgbClr val="005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6" name="Freeform 56"/>
              <p:cNvSpPr>
                <a:spLocks/>
              </p:cNvSpPr>
              <p:nvPr/>
            </p:nvSpPr>
            <p:spPr bwMode="auto">
              <a:xfrm>
                <a:off x="1953" y="657"/>
                <a:ext cx="151" cy="1290"/>
              </a:xfrm>
              <a:custGeom>
                <a:avLst/>
                <a:gdLst>
                  <a:gd name="T0" fmla="*/ 3 w 64"/>
                  <a:gd name="T1" fmla="*/ 0 h 546"/>
                  <a:gd name="T2" fmla="*/ 9 w 64"/>
                  <a:gd name="T3" fmla="*/ 130 h 546"/>
                  <a:gd name="T4" fmla="*/ 20 w 64"/>
                  <a:gd name="T5" fmla="*/ 275 h 546"/>
                  <a:gd name="T6" fmla="*/ 40 w 64"/>
                  <a:gd name="T7" fmla="*/ 418 h 546"/>
                  <a:gd name="T8" fmla="*/ 64 w 64"/>
                  <a:gd name="T9" fmla="*/ 546 h 546"/>
                  <a:gd name="T10" fmla="*/ 33 w 64"/>
                  <a:gd name="T11" fmla="*/ 419 h 546"/>
                  <a:gd name="T12" fmla="*/ 13 w 64"/>
                  <a:gd name="T13" fmla="*/ 275 h 546"/>
                  <a:gd name="T14" fmla="*/ 2 w 64"/>
                  <a:gd name="T15" fmla="*/ 130 h 546"/>
                  <a:gd name="T16" fmla="*/ 3 w 64"/>
                  <a:gd name="T17" fmla="*/ 0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546">
                    <a:moveTo>
                      <a:pt x="3" y="0"/>
                    </a:moveTo>
                    <a:cubicBezTo>
                      <a:pt x="4" y="26"/>
                      <a:pt x="7" y="108"/>
                      <a:pt x="9" y="130"/>
                    </a:cubicBezTo>
                    <a:cubicBezTo>
                      <a:pt x="9" y="154"/>
                      <a:pt x="19" y="275"/>
                      <a:pt x="20" y="275"/>
                    </a:cubicBezTo>
                    <a:cubicBezTo>
                      <a:pt x="19" y="275"/>
                      <a:pt x="35" y="395"/>
                      <a:pt x="40" y="418"/>
                    </a:cubicBezTo>
                    <a:cubicBezTo>
                      <a:pt x="43" y="440"/>
                      <a:pt x="59" y="520"/>
                      <a:pt x="64" y="546"/>
                    </a:cubicBezTo>
                    <a:cubicBezTo>
                      <a:pt x="55" y="522"/>
                      <a:pt x="37" y="441"/>
                      <a:pt x="33" y="419"/>
                    </a:cubicBezTo>
                    <a:cubicBezTo>
                      <a:pt x="28" y="396"/>
                      <a:pt x="12" y="275"/>
                      <a:pt x="13" y="275"/>
                    </a:cubicBezTo>
                    <a:cubicBezTo>
                      <a:pt x="12" y="275"/>
                      <a:pt x="2" y="155"/>
                      <a:pt x="2" y="130"/>
                    </a:cubicBezTo>
                    <a:cubicBezTo>
                      <a:pt x="1" y="108"/>
                      <a:pt x="0" y="26"/>
                      <a:pt x="3" y="0"/>
                    </a:cubicBezTo>
                    <a:close/>
                  </a:path>
                </a:pathLst>
              </a:custGeom>
              <a:solidFill>
                <a:srgbClr val="005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7" name="Freeform 57"/>
              <p:cNvSpPr>
                <a:spLocks/>
              </p:cNvSpPr>
              <p:nvPr/>
            </p:nvSpPr>
            <p:spPr bwMode="auto">
              <a:xfrm>
                <a:off x="2239" y="3008"/>
                <a:ext cx="1741" cy="652"/>
              </a:xfrm>
              <a:custGeom>
                <a:avLst/>
                <a:gdLst>
                  <a:gd name="T0" fmla="*/ 737 w 737"/>
                  <a:gd name="T1" fmla="*/ 0 h 276"/>
                  <a:gd name="T2" fmla="*/ 666 w 737"/>
                  <a:gd name="T3" fmla="*/ 68 h 276"/>
                  <a:gd name="T4" fmla="*/ 591 w 737"/>
                  <a:gd name="T5" fmla="*/ 127 h 276"/>
                  <a:gd name="T6" fmla="*/ 487 w 737"/>
                  <a:gd name="T7" fmla="*/ 190 h 276"/>
                  <a:gd name="T8" fmla="*/ 400 w 737"/>
                  <a:gd name="T9" fmla="*/ 230 h 276"/>
                  <a:gd name="T10" fmla="*/ 310 w 737"/>
                  <a:gd name="T11" fmla="*/ 259 h 276"/>
                  <a:gd name="T12" fmla="*/ 189 w 737"/>
                  <a:gd name="T13" fmla="*/ 276 h 276"/>
                  <a:gd name="T14" fmla="*/ 94 w 737"/>
                  <a:gd name="T15" fmla="*/ 269 h 276"/>
                  <a:gd name="T16" fmla="*/ 0 w 737"/>
                  <a:gd name="T17" fmla="*/ 239 h 276"/>
                  <a:gd name="T18" fmla="*/ 94 w 737"/>
                  <a:gd name="T19" fmla="*/ 264 h 276"/>
                  <a:gd name="T20" fmla="*/ 188 w 737"/>
                  <a:gd name="T21" fmla="*/ 268 h 276"/>
                  <a:gd name="T22" fmla="*/ 307 w 737"/>
                  <a:gd name="T23" fmla="*/ 249 h 276"/>
                  <a:gd name="T24" fmla="*/ 397 w 737"/>
                  <a:gd name="T25" fmla="*/ 221 h 276"/>
                  <a:gd name="T26" fmla="*/ 482 w 737"/>
                  <a:gd name="T27" fmla="*/ 182 h 276"/>
                  <a:gd name="T28" fmla="*/ 586 w 737"/>
                  <a:gd name="T29" fmla="*/ 119 h 276"/>
                  <a:gd name="T30" fmla="*/ 662 w 737"/>
                  <a:gd name="T31" fmla="*/ 63 h 276"/>
                  <a:gd name="T32" fmla="*/ 737 w 737"/>
                  <a:gd name="T33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37" h="276">
                    <a:moveTo>
                      <a:pt x="737" y="0"/>
                    </a:moveTo>
                    <a:cubicBezTo>
                      <a:pt x="725" y="14"/>
                      <a:pt x="697" y="43"/>
                      <a:pt x="666" y="68"/>
                    </a:cubicBezTo>
                    <a:cubicBezTo>
                      <a:pt x="636" y="94"/>
                      <a:pt x="605" y="117"/>
                      <a:pt x="591" y="127"/>
                    </a:cubicBezTo>
                    <a:cubicBezTo>
                      <a:pt x="576" y="137"/>
                      <a:pt x="531" y="167"/>
                      <a:pt x="487" y="190"/>
                    </a:cubicBezTo>
                    <a:cubicBezTo>
                      <a:pt x="443" y="213"/>
                      <a:pt x="400" y="229"/>
                      <a:pt x="400" y="230"/>
                    </a:cubicBezTo>
                    <a:cubicBezTo>
                      <a:pt x="400" y="229"/>
                      <a:pt x="358" y="247"/>
                      <a:pt x="310" y="259"/>
                    </a:cubicBezTo>
                    <a:cubicBezTo>
                      <a:pt x="261" y="271"/>
                      <a:pt x="207" y="275"/>
                      <a:pt x="189" y="276"/>
                    </a:cubicBezTo>
                    <a:cubicBezTo>
                      <a:pt x="172" y="276"/>
                      <a:pt x="133" y="276"/>
                      <a:pt x="94" y="269"/>
                    </a:cubicBezTo>
                    <a:cubicBezTo>
                      <a:pt x="54" y="263"/>
                      <a:pt x="17" y="248"/>
                      <a:pt x="0" y="239"/>
                    </a:cubicBezTo>
                    <a:cubicBezTo>
                      <a:pt x="18" y="247"/>
                      <a:pt x="55" y="259"/>
                      <a:pt x="94" y="264"/>
                    </a:cubicBezTo>
                    <a:cubicBezTo>
                      <a:pt x="133" y="269"/>
                      <a:pt x="172" y="269"/>
                      <a:pt x="188" y="268"/>
                    </a:cubicBezTo>
                    <a:cubicBezTo>
                      <a:pt x="206" y="267"/>
                      <a:pt x="260" y="262"/>
                      <a:pt x="307" y="249"/>
                    </a:cubicBezTo>
                    <a:cubicBezTo>
                      <a:pt x="355" y="238"/>
                      <a:pt x="397" y="221"/>
                      <a:pt x="397" y="221"/>
                    </a:cubicBezTo>
                    <a:cubicBezTo>
                      <a:pt x="397" y="221"/>
                      <a:pt x="439" y="205"/>
                      <a:pt x="482" y="182"/>
                    </a:cubicBezTo>
                    <a:cubicBezTo>
                      <a:pt x="526" y="159"/>
                      <a:pt x="571" y="129"/>
                      <a:pt x="586" y="119"/>
                    </a:cubicBezTo>
                    <a:cubicBezTo>
                      <a:pt x="599" y="110"/>
                      <a:pt x="631" y="88"/>
                      <a:pt x="662" y="63"/>
                    </a:cubicBezTo>
                    <a:cubicBezTo>
                      <a:pt x="693" y="39"/>
                      <a:pt x="723" y="12"/>
                      <a:pt x="737" y="0"/>
                    </a:cubicBezTo>
                    <a:close/>
                  </a:path>
                </a:pathLst>
              </a:custGeom>
              <a:solidFill>
                <a:srgbClr val="0050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Arial Narrow" pitchFamily="34" charset="0"/>
                </a:endParaRPr>
              </a:p>
            </p:txBody>
          </p:sp>
        </p:grpSp>
        <p:sp>
          <p:nvSpPr>
            <p:cNvPr id="48" name="Freeform 36"/>
            <p:cNvSpPr>
              <a:spLocks/>
            </p:cNvSpPr>
            <p:nvPr/>
          </p:nvSpPr>
          <p:spPr bwMode="auto">
            <a:xfrm>
              <a:off x="1196975" y="5932487"/>
              <a:ext cx="3719513" cy="1754187"/>
            </a:xfrm>
            <a:custGeom>
              <a:avLst/>
              <a:gdLst>
                <a:gd name="T0" fmla="*/ 348 w 992"/>
                <a:gd name="T1" fmla="*/ 468 h 468"/>
                <a:gd name="T2" fmla="*/ 0 w 992"/>
                <a:gd name="T3" fmla="*/ 300 h 468"/>
                <a:gd name="T4" fmla="*/ 22 w 992"/>
                <a:gd name="T5" fmla="*/ 251 h 468"/>
                <a:gd name="T6" fmla="*/ 740 w 992"/>
                <a:gd name="T7" fmla="*/ 0 h 468"/>
                <a:gd name="T8" fmla="*/ 763 w 992"/>
                <a:gd name="T9" fmla="*/ 3 h 468"/>
                <a:gd name="T10" fmla="*/ 992 w 992"/>
                <a:gd name="T11" fmla="*/ 149 h 468"/>
                <a:gd name="T12" fmla="*/ 348 w 992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2" h="468">
                  <a:moveTo>
                    <a:pt x="348" y="468"/>
                  </a:moveTo>
                  <a:cubicBezTo>
                    <a:pt x="0" y="300"/>
                    <a:pt x="0" y="300"/>
                    <a:pt x="0" y="300"/>
                  </a:cubicBezTo>
                  <a:cubicBezTo>
                    <a:pt x="22" y="251"/>
                    <a:pt x="22" y="251"/>
                    <a:pt x="22" y="251"/>
                  </a:cubicBezTo>
                  <a:cubicBezTo>
                    <a:pt x="22" y="251"/>
                    <a:pt x="306" y="406"/>
                    <a:pt x="740" y="0"/>
                  </a:cubicBezTo>
                  <a:cubicBezTo>
                    <a:pt x="763" y="3"/>
                    <a:pt x="763" y="3"/>
                    <a:pt x="763" y="3"/>
                  </a:cubicBezTo>
                  <a:cubicBezTo>
                    <a:pt x="992" y="149"/>
                    <a:pt x="992" y="149"/>
                    <a:pt x="992" y="149"/>
                  </a:cubicBezTo>
                  <a:cubicBezTo>
                    <a:pt x="947" y="194"/>
                    <a:pt x="665" y="462"/>
                    <a:pt x="348" y="468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chemeClr val="accent1">
                    <a:lumMod val="50000"/>
                  </a:schemeClr>
                </a:gs>
                <a:gs pos="56000">
                  <a:schemeClr val="accent1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189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190500" y="4165600"/>
              <a:ext cx="3786188" cy="3105149"/>
            </a:xfrm>
            <a:custGeom>
              <a:avLst/>
              <a:gdLst>
                <a:gd name="T0" fmla="*/ 1010 w 1010"/>
                <a:gd name="T1" fmla="*/ 459 h 828"/>
                <a:gd name="T2" fmla="*/ 970 w 1010"/>
                <a:gd name="T3" fmla="*/ 391 h 828"/>
                <a:gd name="T4" fmla="*/ 608 w 1010"/>
                <a:gd name="T5" fmla="*/ 646 h 828"/>
                <a:gd name="T6" fmla="*/ 152 w 1010"/>
                <a:gd name="T7" fmla="*/ 517 h 828"/>
                <a:gd name="T8" fmla="*/ 185 w 1010"/>
                <a:gd name="T9" fmla="*/ 0 h 828"/>
                <a:gd name="T10" fmla="*/ 137 w 1010"/>
                <a:gd name="T11" fmla="*/ 11 h 828"/>
                <a:gd name="T12" fmla="*/ 90 w 1010"/>
                <a:gd name="T13" fmla="*/ 575 h 828"/>
                <a:gd name="T14" fmla="*/ 657 w 1010"/>
                <a:gd name="T15" fmla="*/ 720 h 828"/>
                <a:gd name="T16" fmla="*/ 1010 w 1010"/>
                <a:gd name="T17" fmla="*/ 459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0" h="828">
                  <a:moveTo>
                    <a:pt x="1010" y="459"/>
                  </a:moveTo>
                  <a:cubicBezTo>
                    <a:pt x="970" y="391"/>
                    <a:pt x="970" y="391"/>
                    <a:pt x="970" y="391"/>
                  </a:cubicBezTo>
                  <a:cubicBezTo>
                    <a:pt x="880" y="482"/>
                    <a:pt x="755" y="585"/>
                    <a:pt x="608" y="646"/>
                  </a:cubicBezTo>
                  <a:cubicBezTo>
                    <a:pt x="462" y="707"/>
                    <a:pt x="247" y="727"/>
                    <a:pt x="152" y="517"/>
                  </a:cubicBezTo>
                  <a:cubicBezTo>
                    <a:pt x="57" y="306"/>
                    <a:pt x="185" y="0"/>
                    <a:pt x="185" y="0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1"/>
                    <a:pt x="0" y="327"/>
                    <a:pt x="90" y="575"/>
                  </a:cubicBezTo>
                  <a:cubicBezTo>
                    <a:pt x="180" y="823"/>
                    <a:pt x="436" y="828"/>
                    <a:pt x="657" y="720"/>
                  </a:cubicBezTo>
                  <a:cubicBezTo>
                    <a:pt x="878" y="612"/>
                    <a:pt x="1010" y="459"/>
                    <a:pt x="1010" y="45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74000">
                  <a:schemeClr val="accent1">
                    <a:lumMod val="40000"/>
                    <a:lumOff val="60000"/>
                  </a:schemeClr>
                </a:gs>
              </a:gsLst>
              <a:lin ang="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  <p:sp>
          <p:nvSpPr>
            <p:cNvPr id="52" name="Freeform 49"/>
            <p:cNvSpPr>
              <a:spLocks/>
            </p:cNvSpPr>
            <p:nvPr/>
          </p:nvSpPr>
          <p:spPr bwMode="auto">
            <a:xfrm>
              <a:off x="382589" y="4215223"/>
              <a:ext cx="3581400" cy="2932113"/>
            </a:xfrm>
            <a:custGeom>
              <a:avLst/>
              <a:gdLst>
                <a:gd name="T0" fmla="*/ 82 w 955"/>
                <a:gd name="T1" fmla="*/ 0 h 782"/>
                <a:gd name="T2" fmla="*/ 26 w 955"/>
                <a:gd name="T3" fmla="*/ 195 h 782"/>
                <a:gd name="T4" fmla="*/ 8 w 955"/>
                <a:gd name="T5" fmla="*/ 389 h 782"/>
                <a:gd name="T6" fmla="*/ 69 w 955"/>
                <a:gd name="T7" fmla="*/ 628 h 782"/>
                <a:gd name="T8" fmla="*/ 160 w 955"/>
                <a:gd name="T9" fmla="*/ 724 h 782"/>
                <a:gd name="T10" fmla="*/ 212 w 955"/>
                <a:gd name="T11" fmla="*/ 751 h 782"/>
                <a:gd name="T12" fmla="*/ 269 w 955"/>
                <a:gd name="T13" fmla="*/ 767 h 782"/>
                <a:gd name="T14" fmla="*/ 403 w 955"/>
                <a:gd name="T15" fmla="*/ 768 h 782"/>
                <a:gd name="T16" fmla="*/ 638 w 955"/>
                <a:gd name="T17" fmla="*/ 687 h 782"/>
                <a:gd name="T18" fmla="*/ 802 w 955"/>
                <a:gd name="T19" fmla="*/ 582 h 782"/>
                <a:gd name="T20" fmla="*/ 955 w 955"/>
                <a:gd name="T21" fmla="*/ 448 h 782"/>
                <a:gd name="T22" fmla="*/ 805 w 955"/>
                <a:gd name="T23" fmla="*/ 586 h 782"/>
                <a:gd name="T24" fmla="*/ 641 w 955"/>
                <a:gd name="T25" fmla="*/ 693 h 782"/>
                <a:gd name="T26" fmla="*/ 404 w 955"/>
                <a:gd name="T27" fmla="*/ 775 h 782"/>
                <a:gd name="T28" fmla="*/ 268 w 955"/>
                <a:gd name="T29" fmla="*/ 773 h 782"/>
                <a:gd name="T30" fmla="*/ 210 w 955"/>
                <a:gd name="T31" fmla="*/ 757 h 782"/>
                <a:gd name="T32" fmla="*/ 157 w 955"/>
                <a:gd name="T33" fmla="*/ 730 h 782"/>
                <a:gd name="T34" fmla="*/ 63 w 955"/>
                <a:gd name="T35" fmla="*/ 631 h 782"/>
                <a:gd name="T36" fmla="*/ 1 w 955"/>
                <a:gd name="T37" fmla="*/ 389 h 782"/>
                <a:gd name="T38" fmla="*/ 21 w 955"/>
                <a:gd name="T39" fmla="*/ 194 h 782"/>
                <a:gd name="T40" fmla="*/ 82 w 955"/>
                <a:gd name="T41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5" h="782">
                  <a:moveTo>
                    <a:pt x="82" y="0"/>
                  </a:moveTo>
                  <a:cubicBezTo>
                    <a:pt x="68" y="36"/>
                    <a:pt x="42" y="115"/>
                    <a:pt x="26" y="195"/>
                  </a:cubicBezTo>
                  <a:cubicBezTo>
                    <a:pt x="10" y="275"/>
                    <a:pt x="7" y="355"/>
                    <a:pt x="8" y="389"/>
                  </a:cubicBezTo>
                  <a:cubicBezTo>
                    <a:pt x="8" y="425"/>
                    <a:pt x="15" y="540"/>
                    <a:pt x="69" y="628"/>
                  </a:cubicBezTo>
                  <a:cubicBezTo>
                    <a:pt x="94" y="671"/>
                    <a:pt x="130" y="705"/>
                    <a:pt x="160" y="724"/>
                  </a:cubicBezTo>
                  <a:cubicBezTo>
                    <a:pt x="190" y="743"/>
                    <a:pt x="213" y="750"/>
                    <a:pt x="212" y="751"/>
                  </a:cubicBezTo>
                  <a:cubicBezTo>
                    <a:pt x="213" y="750"/>
                    <a:pt x="234" y="760"/>
                    <a:pt x="269" y="767"/>
                  </a:cubicBezTo>
                  <a:cubicBezTo>
                    <a:pt x="304" y="773"/>
                    <a:pt x="353" y="776"/>
                    <a:pt x="403" y="768"/>
                  </a:cubicBezTo>
                  <a:cubicBezTo>
                    <a:pt x="505" y="756"/>
                    <a:pt x="606" y="705"/>
                    <a:pt x="638" y="687"/>
                  </a:cubicBezTo>
                  <a:cubicBezTo>
                    <a:pt x="668" y="671"/>
                    <a:pt x="737" y="631"/>
                    <a:pt x="802" y="582"/>
                  </a:cubicBezTo>
                  <a:cubicBezTo>
                    <a:pt x="868" y="534"/>
                    <a:pt x="928" y="477"/>
                    <a:pt x="955" y="448"/>
                  </a:cubicBezTo>
                  <a:cubicBezTo>
                    <a:pt x="930" y="479"/>
                    <a:pt x="870" y="537"/>
                    <a:pt x="805" y="586"/>
                  </a:cubicBezTo>
                  <a:cubicBezTo>
                    <a:pt x="741" y="636"/>
                    <a:pt x="671" y="677"/>
                    <a:pt x="641" y="693"/>
                  </a:cubicBezTo>
                  <a:cubicBezTo>
                    <a:pt x="609" y="711"/>
                    <a:pt x="507" y="763"/>
                    <a:pt x="404" y="775"/>
                  </a:cubicBezTo>
                  <a:cubicBezTo>
                    <a:pt x="353" y="782"/>
                    <a:pt x="303" y="780"/>
                    <a:pt x="268" y="773"/>
                  </a:cubicBezTo>
                  <a:cubicBezTo>
                    <a:pt x="232" y="766"/>
                    <a:pt x="210" y="757"/>
                    <a:pt x="210" y="757"/>
                  </a:cubicBezTo>
                  <a:cubicBezTo>
                    <a:pt x="210" y="757"/>
                    <a:pt x="187" y="750"/>
                    <a:pt x="157" y="730"/>
                  </a:cubicBezTo>
                  <a:cubicBezTo>
                    <a:pt x="126" y="711"/>
                    <a:pt x="89" y="676"/>
                    <a:pt x="63" y="631"/>
                  </a:cubicBezTo>
                  <a:cubicBezTo>
                    <a:pt x="8" y="541"/>
                    <a:pt x="1" y="425"/>
                    <a:pt x="1" y="389"/>
                  </a:cubicBezTo>
                  <a:cubicBezTo>
                    <a:pt x="0" y="355"/>
                    <a:pt x="4" y="274"/>
                    <a:pt x="21" y="194"/>
                  </a:cubicBezTo>
                  <a:cubicBezTo>
                    <a:pt x="38" y="114"/>
                    <a:pt x="66" y="36"/>
                    <a:pt x="82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sp>
          <p:nvSpPr>
            <p:cNvPr id="53" name="Freeform 50"/>
            <p:cNvSpPr>
              <a:spLocks/>
            </p:cNvSpPr>
            <p:nvPr/>
          </p:nvSpPr>
          <p:spPr bwMode="auto">
            <a:xfrm>
              <a:off x="600076" y="4173948"/>
              <a:ext cx="3214687" cy="2598738"/>
            </a:xfrm>
            <a:custGeom>
              <a:avLst/>
              <a:gdLst>
                <a:gd name="T0" fmla="*/ 857 w 857"/>
                <a:gd name="T1" fmla="*/ 391 h 693"/>
                <a:gd name="T2" fmla="*/ 723 w 857"/>
                <a:gd name="T3" fmla="*/ 514 h 693"/>
                <a:gd name="T4" fmla="*/ 577 w 857"/>
                <a:gd name="T5" fmla="*/ 610 h 693"/>
                <a:gd name="T6" fmla="*/ 367 w 857"/>
                <a:gd name="T7" fmla="*/ 686 h 693"/>
                <a:gd name="T8" fmla="*/ 245 w 857"/>
                <a:gd name="T9" fmla="*/ 686 h 693"/>
                <a:gd name="T10" fmla="*/ 193 w 857"/>
                <a:gd name="T11" fmla="*/ 672 h 693"/>
                <a:gd name="T12" fmla="*/ 146 w 857"/>
                <a:gd name="T13" fmla="*/ 649 h 693"/>
                <a:gd name="T14" fmla="*/ 60 w 857"/>
                <a:gd name="T15" fmla="*/ 562 h 693"/>
                <a:gd name="T16" fmla="*/ 11 w 857"/>
                <a:gd name="T17" fmla="*/ 438 h 693"/>
                <a:gd name="T18" fmla="*/ 1 w 857"/>
                <a:gd name="T19" fmla="*/ 348 h 693"/>
                <a:gd name="T20" fmla="*/ 19 w 857"/>
                <a:gd name="T21" fmla="*/ 174 h 693"/>
                <a:gd name="T22" fmla="*/ 72 w 857"/>
                <a:gd name="T23" fmla="*/ 0 h 693"/>
                <a:gd name="T24" fmla="*/ 23 w 857"/>
                <a:gd name="T25" fmla="*/ 175 h 693"/>
                <a:gd name="T26" fmla="*/ 8 w 857"/>
                <a:gd name="T27" fmla="*/ 348 h 693"/>
                <a:gd name="T28" fmla="*/ 66 w 857"/>
                <a:gd name="T29" fmla="*/ 559 h 693"/>
                <a:gd name="T30" fmla="*/ 149 w 857"/>
                <a:gd name="T31" fmla="*/ 643 h 693"/>
                <a:gd name="T32" fmla="*/ 196 w 857"/>
                <a:gd name="T33" fmla="*/ 666 h 693"/>
                <a:gd name="T34" fmla="*/ 246 w 857"/>
                <a:gd name="T35" fmla="*/ 679 h 693"/>
                <a:gd name="T36" fmla="*/ 366 w 857"/>
                <a:gd name="T37" fmla="*/ 679 h 693"/>
                <a:gd name="T38" fmla="*/ 574 w 857"/>
                <a:gd name="T39" fmla="*/ 604 h 693"/>
                <a:gd name="T40" fmla="*/ 720 w 857"/>
                <a:gd name="T41" fmla="*/ 510 h 693"/>
                <a:gd name="T42" fmla="*/ 857 w 857"/>
                <a:gd name="T43" fmla="*/ 391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57" h="693">
                  <a:moveTo>
                    <a:pt x="857" y="391"/>
                  </a:moveTo>
                  <a:cubicBezTo>
                    <a:pt x="833" y="417"/>
                    <a:pt x="780" y="469"/>
                    <a:pt x="723" y="514"/>
                  </a:cubicBezTo>
                  <a:cubicBezTo>
                    <a:pt x="666" y="559"/>
                    <a:pt x="604" y="596"/>
                    <a:pt x="577" y="610"/>
                  </a:cubicBezTo>
                  <a:cubicBezTo>
                    <a:pt x="549" y="626"/>
                    <a:pt x="459" y="673"/>
                    <a:pt x="367" y="686"/>
                  </a:cubicBezTo>
                  <a:cubicBezTo>
                    <a:pt x="321" y="693"/>
                    <a:pt x="277" y="691"/>
                    <a:pt x="245" y="686"/>
                  </a:cubicBezTo>
                  <a:cubicBezTo>
                    <a:pt x="213" y="680"/>
                    <a:pt x="193" y="672"/>
                    <a:pt x="193" y="672"/>
                  </a:cubicBezTo>
                  <a:cubicBezTo>
                    <a:pt x="194" y="672"/>
                    <a:pt x="173" y="666"/>
                    <a:pt x="146" y="649"/>
                  </a:cubicBezTo>
                  <a:cubicBezTo>
                    <a:pt x="118" y="632"/>
                    <a:pt x="84" y="602"/>
                    <a:pt x="60" y="562"/>
                  </a:cubicBezTo>
                  <a:cubicBezTo>
                    <a:pt x="35" y="523"/>
                    <a:pt x="18" y="478"/>
                    <a:pt x="11" y="438"/>
                  </a:cubicBezTo>
                  <a:cubicBezTo>
                    <a:pt x="2" y="398"/>
                    <a:pt x="1" y="364"/>
                    <a:pt x="1" y="348"/>
                  </a:cubicBezTo>
                  <a:cubicBezTo>
                    <a:pt x="0" y="317"/>
                    <a:pt x="3" y="245"/>
                    <a:pt x="19" y="174"/>
                  </a:cubicBezTo>
                  <a:cubicBezTo>
                    <a:pt x="33" y="103"/>
                    <a:pt x="58" y="33"/>
                    <a:pt x="72" y="0"/>
                  </a:cubicBezTo>
                  <a:cubicBezTo>
                    <a:pt x="60" y="33"/>
                    <a:pt x="37" y="104"/>
                    <a:pt x="23" y="175"/>
                  </a:cubicBezTo>
                  <a:cubicBezTo>
                    <a:pt x="9" y="246"/>
                    <a:pt x="6" y="317"/>
                    <a:pt x="8" y="348"/>
                  </a:cubicBezTo>
                  <a:cubicBezTo>
                    <a:pt x="8" y="380"/>
                    <a:pt x="14" y="482"/>
                    <a:pt x="66" y="559"/>
                  </a:cubicBezTo>
                  <a:cubicBezTo>
                    <a:pt x="89" y="597"/>
                    <a:pt x="122" y="627"/>
                    <a:pt x="149" y="643"/>
                  </a:cubicBezTo>
                  <a:cubicBezTo>
                    <a:pt x="176" y="660"/>
                    <a:pt x="196" y="666"/>
                    <a:pt x="196" y="666"/>
                  </a:cubicBezTo>
                  <a:cubicBezTo>
                    <a:pt x="196" y="666"/>
                    <a:pt x="215" y="674"/>
                    <a:pt x="246" y="679"/>
                  </a:cubicBezTo>
                  <a:cubicBezTo>
                    <a:pt x="277" y="685"/>
                    <a:pt x="321" y="686"/>
                    <a:pt x="366" y="679"/>
                  </a:cubicBezTo>
                  <a:cubicBezTo>
                    <a:pt x="456" y="667"/>
                    <a:pt x="545" y="620"/>
                    <a:pt x="574" y="604"/>
                  </a:cubicBezTo>
                  <a:cubicBezTo>
                    <a:pt x="601" y="590"/>
                    <a:pt x="662" y="554"/>
                    <a:pt x="720" y="510"/>
                  </a:cubicBezTo>
                  <a:cubicBezTo>
                    <a:pt x="778" y="466"/>
                    <a:pt x="831" y="415"/>
                    <a:pt x="857" y="39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3963989" y="5894798"/>
              <a:ext cx="1681162" cy="1076325"/>
            </a:xfrm>
            <a:custGeom>
              <a:avLst/>
              <a:gdLst>
                <a:gd name="T0" fmla="*/ 0 w 448"/>
                <a:gd name="T1" fmla="*/ 0 h 287"/>
                <a:gd name="T2" fmla="*/ 108 w 448"/>
                <a:gd name="T3" fmla="*/ 65 h 287"/>
                <a:gd name="T4" fmla="*/ 226 w 448"/>
                <a:gd name="T5" fmla="*/ 140 h 287"/>
                <a:gd name="T6" fmla="*/ 344 w 448"/>
                <a:gd name="T7" fmla="*/ 216 h 287"/>
                <a:gd name="T8" fmla="*/ 448 w 448"/>
                <a:gd name="T9" fmla="*/ 287 h 287"/>
                <a:gd name="T10" fmla="*/ 341 w 448"/>
                <a:gd name="T11" fmla="*/ 222 h 287"/>
                <a:gd name="T12" fmla="*/ 223 w 448"/>
                <a:gd name="T13" fmla="*/ 147 h 287"/>
                <a:gd name="T14" fmla="*/ 104 w 448"/>
                <a:gd name="T15" fmla="*/ 71 h 287"/>
                <a:gd name="T16" fmla="*/ 0 w 448"/>
                <a:gd name="T1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8" h="287">
                  <a:moveTo>
                    <a:pt x="0" y="0"/>
                  </a:moveTo>
                  <a:cubicBezTo>
                    <a:pt x="23" y="11"/>
                    <a:pt x="90" y="53"/>
                    <a:pt x="108" y="65"/>
                  </a:cubicBezTo>
                  <a:cubicBezTo>
                    <a:pt x="128" y="77"/>
                    <a:pt x="226" y="140"/>
                    <a:pt x="226" y="140"/>
                  </a:cubicBezTo>
                  <a:cubicBezTo>
                    <a:pt x="226" y="140"/>
                    <a:pt x="325" y="203"/>
                    <a:pt x="344" y="216"/>
                  </a:cubicBezTo>
                  <a:cubicBezTo>
                    <a:pt x="363" y="227"/>
                    <a:pt x="429" y="271"/>
                    <a:pt x="448" y="287"/>
                  </a:cubicBezTo>
                  <a:cubicBezTo>
                    <a:pt x="426" y="276"/>
                    <a:pt x="359" y="234"/>
                    <a:pt x="341" y="222"/>
                  </a:cubicBezTo>
                  <a:cubicBezTo>
                    <a:pt x="321" y="210"/>
                    <a:pt x="223" y="147"/>
                    <a:pt x="223" y="147"/>
                  </a:cubicBezTo>
                  <a:cubicBezTo>
                    <a:pt x="223" y="147"/>
                    <a:pt x="124" y="84"/>
                    <a:pt x="104" y="71"/>
                  </a:cubicBezTo>
                  <a:cubicBezTo>
                    <a:pt x="86" y="60"/>
                    <a:pt x="19" y="16"/>
                    <a:pt x="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</p:grpSp>
      <p:sp>
        <p:nvSpPr>
          <p:cNvPr id="76" name="椭圆 97"/>
          <p:cNvSpPr/>
          <p:nvPr/>
        </p:nvSpPr>
        <p:spPr>
          <a:xfrm>
            <a:off x="6559128" y="5554647"/>
            <a:ext cx="3213468" cy="457959"/>
          </a:xfrm>
          <a:prstGeom prst="ellipse">
            <a:avLst/>
          </a:prstGeom>
          <a:gradFill flip="none" rotWithShape="1">
            <a:gsLst>
              <a:gs pos="51000">
                <a:schemeClr val="tx1">
                  <a:lumMod val="50000"/>
                  <a:lumOff val="50000"/>
                  <a:alpha val="41000"/>
                </a:schemeClr>
              </a:gs>
              <a:gs pos="0">
                <a:schemeClr val="tx1">
                  <a:lumMod val="75000"/>
                  <a:lumOff val="25000"/>
                </a:schemeClr>
              </a:gs>
              <a:gs pos="78000">
                <a:schemeClr val="bg1">
                  <a:lumMod val="95000"/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 Narrow" pitchFamily="34" charset="0"/>
            </a:endParaRPr>
          </a:p>
        </p:txBody>
      </p:sp>
      <p:grpSp>
        <p:nvGrpSpPr>
          <p:cNvPr id="77" name="Group 61"/>
          <p:cNvGrpSpPr>
            <a:grpSpLocks noChangeAspect="1"/>
          </p:cNvGrpSpPr>
          <p:nvPr/>
        </p:nvGrpSpPr>
        <p:grpSpPr bwMode="auto">
          <a:xfrm>
            <a:off x="5401525" y="2110673"/>
            <a:ext cx="1639888" cy="1044575"/>
            <a:chOff x="3976" y="981"/>
            <a:chExt cx="1033" cy="658"/>
          </a:xfrm>
        </p:grpSpPr>
        <p:sp>
          <p:nvSpPr>
            <p:cNvPr id="78" name="Rectangle 62"/>
            <p:cNvSpPr>
              <a:spLocks noChangeArrowheads="1"/>
            </p:cNvSpPr>
            <p:nvPr/>
          </p:nvSpPr>
          <p:spPr bwMode="auto">
            <a:xfrm>
              <a:off x="3976" y="1203"/>
              <a:ext cx="1033" cy="436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 w="9525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sp>
          <p:nvSpPr>
            <p:cNvPr id="80" name="Freeform 64"/>
            <p:cNvSpPr>
              <a:spLocks/>
            </p:cNvSpPr>
            <p:nvPr/>
          </p:nvSpPr>
          <p:spPr bwMode="auto">
            <a:xfrm>
              <a:off x="3976" y="981"/>
              <a:ext cx="858" cy="222"/>
            </a:xfrm>
            <a:custGeom>
              <a:avLst/>
              <a:gdLst>
                <a:gd name="T0" fmla="*/ 750 w 858"/>
                <a:gd name="T1" fmla="*/ 0 h 108"/>
                <a:gd name="T2" fmla="*/ 0 w 858"/>
                <a:gd name="T3" fmla="*/ 0 h 108"/>
                <a:gd name="T4" fmla="*/ 0 w 858"/>
                <a:gd name="T5" fmla="*/ 108 h 108"/>
                <a:gd name="T6" fmla="*/ 858 w 858"/>
                <a:gd name="T7" fmla="*/ 108 h 108"/>
                <a:gd name="T8" fmla="*/ 750 w 85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8" h="108">
                  <a:moveTo>
                    <a:pt x="750" y="0"/>
                  </a:moveTo>
                  <a:lnTo>
                    <a:pt x="0" y="0"/>
                  </a:lnTo>
                  <a:lnTo>
                    <a:pt x="0" y="108"/>
                  </a:lnTo>
                  <a:lnTo>
                    <a:pt x="858" y="108"/>
                  </a:lnTo>
                  <a:lnTo>
                    <a:pt x="75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2">
                    <a:lumMod val="50000"/>
                  </a:schemeClr>
                </a:gs>
                <a:gs pos="0">
                  <a:schemeClr val="bg2">
                    <a:lumMod val="90000"/>
                  </a:schemeClr>
                </a:gs>
                <a:gs pos="54000">
                  <a:schemeClr val="bg2">
                    <a:lumMod val="75000"/>
                  </a:schemeClr>
                </a:gs>
              </a:gsLst>
              <a:lin ang="81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81" name="Group 61"/>
          <p:cNvGrpSpPr>
            <a:grpSpLocks noChangeAspect="1"/>
          </p:cNvGrpSpPr>
          <p:nvPr/>
        </p:nvGrpSpPr>
        <p:grpSpPr bwMode="auto">
          <a:xfrm flipV="1">
            <a:off x="9514149" y="4762876"/>
            <a:ext cx="1676399" cy="939238"/>
            <a:chOff x="3976" y="1203"/>
            <a:chExt cx="1218" cy="761"/>
          </a:xfrm>
        </p:grpSpPr>
        <p:sp>
          <p:nvSpPr>
            <p:cNvPr id="82" name="Rectangle 62"/>
            <p:cNvSpPr>
              <a:spLocks noChangeArrowheads="1"/>
            </p:cNvSpPr>
            <p:nvPr/>
          </p:nvSpPr>
          <p:spPr bwMode="auto">
            <a:xfrm>
              <a:off x="3976" y="1203"/>
              <a:ext cx="1218" cy="503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 w="9525">
              <a:gradFill flip="none" rotWithShape="1">
                <a:gsLst>
                  <a:gs pos="0">
                    <a:srgbClr val="006B96"/>
                  </a:gs>
                  <a:gs pos="50000">
                    <a:srgbClr val="0083B8"/>
                  </a:gs>
                  <a:gs pos="100000">
                    <a:srgbClr val="006892"/>
                  </a:gs>
                </a:gsLst>
                <a:lin ang="2700000" scaled="1"/>
                <a:tileRect/>
              </a:gra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Arial Narrow" pitchFamily="34" charset="0"/>
              </a:endParaRPr>
            </a:p>
          </p:txBody>
        </p:sp>
        <p:sp>
          <p:nvSpPr>
            <p:cNvPr id="84" name="Freeform 64"/>
            <p:cNvSpPr>
              <a:spLocks/>
            </p:cNvSpPr>
            <p:nvPr/>
          </p:nvSpPr>
          <p:spPr bwMode="auto">
            <a:xfrm flipV="1">
              <a:off x="3976" y="1706"/>
              <a:ext cx="858" cy="258"/>
            </a:xfrm>
            <a:custGeom>
              <a:avLst/>
              <a:gdLst>
                <a:gd name="T0" fmla="*/ 750 w 858"/>
                <a:gd name="T1" fmla="*/ 0 h 108"/>
                <a:gd name="T2" fmla="*/ 0 w 858"/>
                <a:gd name="T3" fmla="*/ 0 h 108"/>
                <a:gd name="T4" fmla="*/ 0 w 858"/>
                <a:gd name="T5" fmla="*/ 108 h 108"/>
                <a:gd name="T6" fmla="*/ 858 w 858"/>
                <a:gd name="T7" fmla="*/ 108 h 108"/>
                <a:gd name="T8" fmla="*/ 750 w 85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8" h="108">
                  <a:moveTo>
                    <a:pt x="750" y="0"/>
                  </a:moveTo>
                  <a:lnTo>
                    <a:pt x="0" y="0"/>
                  </a:lnTo>
                  <a:lnTo>
                    <a:pt x="0" y="108"/>
                  </a:lnTo>
                  <a:lnTo>
                    <a:pt x="858" y="108"/>
                  </a:lnTo>
                  <a:lnTo>
                    <a:pt x="75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5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189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Arial Narrow" pitchFamily="34" charset="0"/>
              </a:endParaRPr>
            </a:p>
          </p:txBody>
        </p:sp>
      </p:grpSp>
      <p:sp>
        <p:nvSpPr>
          <p:cNvPr id="85" name="TextBox 11"/>
          <p:cNvSpPr txBox="1">
            <a:spLocks noChangeArrowheads="1"/>
          </p:cNvSpPr>
          <p:nvPr/>
        </p:nvSpPr>
        <p:spPr bwMode="auto">
          <a:xfrm flipH="1">
            <a:off x="5401521" y="2124543"/>
            <a:ext cx="111137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ru-RU" altLang="zh-CN" sz="1600" b="1" kern="0" dirty="0">
                <a:solidFill>
                  <a:prstClr val="white"/>
                </a:solidFill>
                <a:latin typeface="Arial Narrow" pitchFamily="34" charset="0"/>
                <a:ea typeface="微软雅黑" pitchFamily="34" charset="-122"/>
              </a:rPr>
              <a:t>24</a:t>
            </a:r>
            <a:endParaRPr lang="en-US" altLang="zh-CN" sz="1600" b="1" kern="0" dirty="0">
              <a:solidFill>
                <a:prstClr val="white"/>
              </a:solidFill>
              <a:latin typeface="Arial Narrow" pitchFamily="34" charset="0"/>
              <a:ea typeface="微软雅黑" pitchFamily="34" charset="-122"/>
            </a:endParaRPr>
          </a:p>
        </p:txBody>
      </p:sp>
      <p:sp>
        <p:nvSpPr>
          <p:cNvPr id="86" name="TextBox 11"/>
          <p:cNvSpPr txBox="1">
            <a:spLocks noChangeArrowheads="1"/>
          </p:cNvSpPr>
          <p:nvPr/>
        </p:nvSpPr>
        <p:spPr bwMode="auto">
          <a:xfrm flipH="1">
            <a:off x="9521076" y="4760767"/>
            <a:ext cx="990115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ru-RU" altLang="zh-CN" sz="1600" b="1" kern="0" dirty="0">
                <a:solidFill>
                  <a:prstClr val="white"/>
                </a:solidFill>
                <a:latin typeface="Arial Narrow" pitchFamily="34" charset="0"/>
                <a:ea typeface="微软雅黑" pitchFamily="34" charset="-122"/>
              </a:rPr>
              <a:t>8</a:t>
            </a:r>
            <a:r>
              <a:rPr lang="zh-CN" altLang="en-US" sz="1600" b="1" kern="0" dirty="0">
                <a:solidFill>
                  <a:prstClr val="white"/>
                </a:solidFill>
                <a:latin typeface="Arial Narrow" pitchFamily="34" charset="0"/>
                <a:ea typeface="微软雅黑" pitchFamily="34" charset="-122"/>
              </a:rPr>
              <a:t>    </a:t>
            </a:r>
            <a:endParaRPr lang="en-US" altLang="zh-CN" sz="1600" b="1" kern="0" dirty="0">
              <a:solidFill>
                <a:prstClr val="white"/>
              </a:solidFill>
              <a:latin typeface="Arial Narrow" pitchFamily="34" charset="0"/>
              <a:ea typeface="微软雅黑" pitchFamily="34" charset="-122"/>
            </a:endParaRPr>
          </a:p>
        </p:txBody>
      </p:sp>
      <p:sp>
        <p:nvSpPr>
          <p:cNvPr id="87" name="Rectangle 87"/>
          <p:cNvSpPr>
            <a:spLocks noChangeArrowheads="1"/>
          </p:cNvSpPr>
          <p:nvPr/>
        </p:nvSpPr>
        <p:spPr bwMode="auto">
          <a:xfrm>
            <a:off x="7513306" y="3394762"/>
            <a:ext cx="12969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000" b="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Всего -</a:t>
            </a:r>
          </a:p>
          <a:p>
            <a:pPr algn="ctr"/>
            <a:r>
              <a:rPr lang="ru-RU" sz="2000" b="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32 КМ</a:t>
            </a:r>
            <a:endParaRPr lang="en-US" sz="2000" b="0" dirty="0">
              <a:solidFill>
                <a:schemeClr val="accent5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8" name="Rectangle 85"/>
          <p:cNvSpPr>
            <a:spLocks noChangeArrowheads="1"/>
          </p:cNvSpPr>
          <p:nvPr/>
        </p:nvSpPr>
        <p:spPr bwMode="auto">
          <a:xfrm>
            <a:off x="5410286" y="2516426"/>
            <a:ext cx="15635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плановых КМ</a:t>
            </a:r>
            <a:b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</a:b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или 75%  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9" name="Rectangle 85"/>
          <p:cNvSpPr>
            <a:spLocks noChangeArrowheads="1"/>
          </p:cNvSpPr>
          <p:nvPr/>
        </p:nvSpPr>
        <p:spPr bwMode="auto">
          <a:xfrm>
            <a:off x="9525485" y="5099321"/>
            <a:ext cx="16001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внеплановых КМ</a:t>
            </a:r>
            <a:b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</a:br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или 25%  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="" xmlns:a16="http://schemas.microsoft.com/office/drawing/2014/main" id="{419D4116-3444-4211-676E-53CFE51C1093}"/>
              </a:ext>
            </a:extLst>
          </p:cNvPr>
          <p:cNvSpPr/>
          <p:nvPr/>
        </p:nvSpPr>
        <p:spPr>
          <a:xfrm>
            <a:off x="4944801" y="5683368"/>
            <a:ext cx="6773977" cy="1107996"/>
          </a:xfrm>
          <a:prstGeom prst="rect">
            <a:avLst/>
          </a:prstGeom>
          <a:ln>
            <a:noFill/>
            <a:prstDash val="dash"/>
          </a:ln>
        </p:spPr>
        <p:txBody>
          <a:bodyPr wrap="square">
            <a:spAutoFit/>
          </a:bodyPr>
          <a:lstStyle/>
          <a:p>
            <a:pPr>
              <a:buClr>
                <a:srgbClr val="002060"/>
              </a:buClr>
            </a:pP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Кроме того проведено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2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встречных 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проверки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1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100" dirty="0">
                <a:solidFill>
                  <a:srgbClr val="003B59"/>
                </a:solidFill>
                <a:latin typeface="Arial Narrow" panose="020B0606020202030204" pitchFamily="34" charset="0"/>
              </a:rPr>
              <a:t>в рамках </a:t>
            </a:r>
            <a:r>
              <a:rPr lang="ru-RU" sz="1100" dirty="0" smtClean="0">
                <a:solidFill>
                  <a:srgbClr val="003B59"/>
                </a:solidFill>
                <a:latin typeface="Arial Narrow" panose="020B0606020202030204" pitchFamily="34" charset="0"/>
              </a:rPr>
              <a:t>КМ, проводимых Управлением;</a:t>
            </a:r>
            <a:endParaRPr lang="ru-RU" sz="1100" dirty="0">
              <a:solidFill>
                <a:srgbClr val="003B59"/>
              </a:solidFill>
              <a:latin typeface="Arial Narrow" panose="020B0606020202030204" pitchFamily="34" charset="0"/>
            </a:endParaRPr>
          </a:p>
          <a:p>
            <a:pPr marL="285750" indent="-285750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3 </a:t>
            </a:r>
            <a:r>
              <a:rPr lang="ru-RU" sz="11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встречных 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проверки</a:t>
            </a:r>
            <a: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en-US" sz="11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1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в рамках КМ, проводимых Федеральным казначейством и </a:t>
            </a:r>
            <a:r>
              <a:rPr lang="ru-RU" sz="1100" dirty="0" smtClean="0">
                <a:solidFill>
                  <a:srgbClr val="003B59"/>
                </a:solidFill>
                <a:latin typeface="Arial Narrow" panose="020B0606020202030204" pitchFamily="34" charset="0"/>
              </a:rPr>
              <a:t>Межрегиональным контрольно-ревизионным управлением </a:t>
            </a:r>
            <a:r>
              <a:rPr lang="ru-RU" sz="1100" dirty="0">
                <a:solidFill>
                  <a:srgbClr val="003B59"/>
                </a:solidFill>
                <a:latin typeface="Arial Narrow" panose="020B0606020202030204" pitchFamily="34" charset="0"/>
              </a:rPr>
              <a:t>Федерального казначейства</a:t>
            </a:r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>
            <a:off x="4943541" y="5683368"/>
            <a:ext cx="0" cy="1107996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798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EB0338EF-023C-5C83-5567-8A099A37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4100AC-E00B-580B-A9BF-021983309CBE}"/>
              </a:ext>
            </a:extLst>
          </p:cNvPr>
          <p:cNvSpPr txBox="1"/>
          <p:nvPr/>
        </p:nvSpPr>
        <p:spPr>
          <a:xfrm>
            <a:off x="7014087" y="104872"/>
            <a:ext cx="5174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2023 год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0DD1DFBE-3F46-E66F-8CD0-98799AD7A5C2}"/>
              </a:ext>
            </a:extLst>
          </p:cNvPr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>
              <a:extLst>
                <a:ext uri="{FF2B5EF4-FFF2-40B4-BE49-F238E27FC236}">
                  <a16:creationId xmlns="" xmlns:a16="http://schemas.microsoft.com/office/drawing/2014/main" id="{A4AE5DD8-F9AF-EA47-2D7D-45ECD44F08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D7840B9F-D109-FD66-B19A-7944117DCB3C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0FD16AD-5F45-5212-67C1-6BA57498D61B}"/>
              </a:ext>
            </a:extLst>
          </p:cNvPr>
          <p:cNvSpPr txBox="1"/>
          <p:nvPr/>
        </p:nvSpPr>
        <p:spPr>
          <a:xfrm>
            <a:off x="685800" y="926993"/>
            <a:ext cx="11073119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Количество проведенных в 2023 году контрольных мероприятий в разрезе полномочий</a:t>
            </a:r>
          </a:p>
        </p:txBody>
      </p:sp>
      <p:sp>
        <p:nvSpPr>
          <p:cNvPr id="2" name="Google Shape;1758;p47">
            <a:extLst>
              <a:ext uri="{FF2B5EF4-FFF2-40B4-BE49-F238E27FC236}">
                <a16:creationId xmlns="" xmlns:a16="http://schemas.microsoft.com/office/drawing/2014/main" id="{94F337C6-2A96-8D94-8EEE-571BC6D775CA}"/>
              </a:ext>
            </a:extLst>
          </p:cNvPr>
          <p:cNvSpPr/>
          <p:nvPr/>
        </p:nvSpPr>
        <p:spPr>
          <a:xfrm>
            <a:off x="4820923" y="2326005"/>
            <a:ext cx="1332441" cy="2215349"/>
          </a:xfrm>
          <a:custGeom>
            <a:avLst/>
            <a:gdLst/>
            <a:ahLst/>
            <a:cxnLst/>
            <a:rect l="l" t="t" r="r" b="b"/>
            <a:pathLst>
              <a:path w="31982" h="53174" extrusionOk="0">
                <a:moveTo>
                  <a:pt x="763" y="21479"/>
                </a:moveTo>
                <a:lnTo>
                  <a:pt x="20670" y="1215"/>
                </a:lnTo>
                <a:cubicBezTo>
                  <a:pt x="21849" y="0"/>
                  <a:pt x="23909" y="548"/>
                  <a:pt x="24337" y="2191"/>
                </a:cubicBezTo>
                <a:lnTo>
                  <a:pt x="31791" y="30528"/>
                </a:lnTo>
                <a:cubicBezTo>
                  <a:pt x="31981" y="31290"/>
                  <a:pt x="31755" y="32100"/>
                  <a:pt x="31195" y="32647"/>
                </a:cubicBezTo>
                <a:lnTo>
                  <a:pt x="11288" y="52019"/>
                </a:lnTo>
                <a:cubicBezTo>
                  <a:pt x="10097" y="53174"/>
                  <a:pt x="8097" y="52626"/>
                  <a:pt x="7657" y="51019"/>
                </a:cubicBezTo>
                <a:lnTo>
                  <a:pt x="203" y="23587"/>
                </a:lnTo>
                <a:cubicBezTo>
                  <a:pt x="1" y="22837"/>
                  <a:pt x="215" y="22039"/>
                  <a:pt x="763" y="2147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" name="Google Shape;1759;p47">
            <a:extLst>
              <a:ext uri="{FF2B5EF4-FFF2-40B4-BE49-F238E27FC236}">
                <a16:creationId xmlns="" xmlns:a16="http://schemas.microsoft.com/office/drawing/2014/main" id="{331D8704-93E9-1CF8-0F9B-612137899B32}"/>
              </a:ext>
            </a:extLst>
          </p:cNvPr>
          <p:cNvSpPr/>
          <p:nvPr/>
        </p:nvSpPr>
        <p:spPr>
          <a:xfrm>
            <a:off x="4686643" y="2326006"/>
            <a:ext cx="1332400" cy="2215349"/>
          </a:xfrm>
          <a:custGeom>
            <a:avLst/>
            <a:gdLst/>
            <a:ahLst/>
            <a:cxnLst/>
            <a:rect l="l" t="t" r="r" b="b"/>
            <a:pathLst>
              <a:path w="31981" h="53174" fill="none" extrusionOk="0">
                <a:moveTo>
                  <a:pt x="750" y="21479"/>
                </a:moveTo>
                <a:lnTo>
                  <a:pt x="20657" y="1215"/>
                </a:lnTo>
                <a:cubicBezTo>
                  <a:pt x="21848" y="0"/>
                  <a:pt x="23896" y="548"/>
                  <a:pt x="24325" y="2191"/>
                </a:cubicBezTo>
                <a:lnTo>
                  <a:pt x="31778" y="30540"/>
                </a:lnTo>
                <a:cubicBezTo>
                  <a:pt x="31980" y="31302"/>
                  <a:pt x="31754" y="32111"/>
                  <a:pt x="31183" y="32659"/>
                </a:cubicBezTo>
                <a:lnTo>
                  <a:pt x="11275" y="52019"/>
                </a:lnTo>
                <a:cubicBezTo>
                  <a:pt x="10085" y="53173"/>
                  <a:pt x="8084" y="52626"/>
                  <a:pt x="7656" y="51030"/>
                </a:cubicBezTo>
                <a:lnTo>
                  <a:pt x="203" y="23586"/>
                </a:lnTo>
                <a:cubicBezTo>
                  <a:pt x="0" y="22836"/>
                  <a:pt x="203" y="22039"/>
                  <a:pt x="750" y="21479"/>
                </a:cubicBezTo>
                <a:close/>
              </a:path>
            </a:pathLst>
          </a:custGeom>
          <a:noFill/>
          <a:ln w="11300" cap="flat" cmpd="sng">
            <a:solidFill>
              <a:schemeClr val="bg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1" name="Google Shape;1763;p47">
            <a:extLst>
              <a:ext uri="{FF2B5EF4-FFF2-40B4-BE49-F238E27FC236}">
                <a16:creationId xmlns="" xmlns:a16="http://schemas.microsoft.com/office/drawing/2014/main" id="{83935485-F28D-53C3-1B8A-07C8B995EBE8}"/>
              </a:ext>
            </a:extLst>
          </p:cNvPr>
          <p:cNvSpPr/>
          <p:nvPr/>
        </p:nvSpPr>
        <p:spPr>
          <a:xfrm>
            <a:off x="6006087" y="2265471"/>
            <a:ext cx="1680655" cy="1681613"/>
          </a:xfrm>
          <a:custGeom>
            <a:avLst/>
            <a:gdLst/>
            <a:ahLst/>
            <a:cxnLst/>
            <a:rect l="l" t="t" r="r" b="b"/>
            <a:pathLst>
              <a:path w="40340" h="40363" extrusionOk="0">
                <a:moveTo>
                  <a:pt x="37279" y="39958"/>
                </a:moveTo>
                <a:lnTo>
                  <a:pt x="9478" y="33052"/>
                </a:lnTo>
                <a:cubicBezTo>
                  <a:pt x="8704" y="32862"/>
                  <a:pt x="8097" y="32267"/>
                  <a:pt x="7895" y="31493"/>
                </a:cubicBezTo>
                <a:lnTo>
                  <a:pt x="429" y="3108"/>
                </a:lnTo>
                <a:cubicBezTo>
                  <a:pt x="1" y="1489"/>
                  <a:pt x="1501" y="1"/>
                  <a:pt x="3120" y="453"/>
                </a:cubicBezTo>
                <a:lnTo>
                  <a:pt x="30921" y="8085"/>
                </a:lnTo>
                <a:cubicBezTo>
                  <a:pt x="31671" y="8287"/>
                  <a:pt x="32243" y="8871"/>
                  <a:pt x="32445" y="9621"/>
                </a:cubicBezTo>
                <a:lnTo>
                  <a:pt x="39911" y="37267"/>
                </a:lnTo>
                <a:cubicBezTo>
                  <a:pt x="40339" y="38875"/>
                  <a:pt x="38887" y="40363"/>
                  <a:pt x="37279" y="3995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2" name="Google Shape;1764;p47">
            <a:extLst>
              <a:ext uri="{FF2B5EF4-FFF2-40B4-BE49-F238E27FC236}">
                <a16:creationId xmlns="" xmlns:a16="http://schemas.microsoft.com/office/drawing/2014/main" id="{042E1DF2-56CB-342A-51EB-0EDC6F3671B4}"/>
              </a:ext>
            </a:extLst>
          </p:cNvPr>
          <p:cNvSpPr/>
          <p:nvPr/>
        </p:nvSpPr>
        <p:spPr>
          <a:xfrm>
            <a:off x="6134573" y="2120652"/>
            <a:ext cx="1680613" cy="1681613"/>
          </a:xfrm>
          <a:custGeom>
            <a:avLst/>
            <a:gdLst/>
            <a:ahLst/>
            <a:cxnLst/>
            <a:rect l="l" t="t" r="r" b="b"/>
            <a:pathLst>
              <a:path w="40339" h="40363" fill="none" extrusionOk="0">
                <a:moveTo>
                  <a:pt x="37267" y="39957"/>
                </a:moveTo>
                <a:lnTo>
                  <a:pt x="9466" y="33052"/>
                </a:lnTo>
                <a:cubicBezTo>
                  <a:pt x="8692" y="32861"/>
                  <a:pt x="8085" y="32266"/>
                  <a:pt x="7882" y="31492"/>
                </a:cubicBezTo>
                <a:lnTo>
                  <a:pt x="429" y="3108"/>
                </a:lnTo>
                <a:cubicBezTo>
                  <a:pt x="0" y="1488"/>
                  <a:pt x="1489" y="0"/>
                  <a:pt x="3108" y="453"/>
                </a:cubicBezTo>
                <a:lnTo>
                  <a:pt x="30909" y="8084"/>
                </a:lnTo>
                <a:cubicBezTo>
                  <a:pt x="31659" y="8287"/>
                  <a:pt x="32243" y="8870"/>
                  <a:pt x="32445" y="9620"/>
                </a:cubicBezTo>
                <a:lnTo>
                  <a:pt x="39898" y="37278"/>
                </a:lnTo>
                <a:cubicBezTo>
                  <a:pt x="40339" y="38874"/>
                  <a:pt x="38886" y="40362"/>
                  <a:pt x="37267" y="39957"/>
                </a:cubicBezTo>
                <a:close/>
              </a:path>
            </a:pathLst>
          </a:custGeom>
          <a:noFill/>
          <a:ln w="11300" cap="flat" cmpd="sng">
            <a:solidFill>
              <a:schemeClr val="bg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5" name="Google Shape;1768;p47">
            <a:extLst>
              <a:ext uri="{FF2B5EF4-FFF2-40B4-BE49-F238E27FC236}">
                <a16:creationId xmlns="" xmlns:a16="http://schemas.microsoft.com/office/drawing/2014/main" id="{8B8AFF6D-3B19-24D4-E89D-582187327259}"/>
              </a:ext>
            </a:extLst>
          </p:cNvPr>
          <p:cNvSpPr/>
          <p:nvPr/>
        </p:nvSpPr>
        <p:spPr>
          <a:xfrm>
            <a:off x="5369194" y="3809640"/>
            <a:ext cx="2208891" cy="1306112"/>
          </a:xfrm>
          <a:custGeom>
            <a:avLst/>
            <a:gdLst/>
            <a:ahLst/>
            <a:cxnLst/>
            <a:rect l="l" t="t" r="r" b="b"/>
            <a:pathLst>
              <a:path w="53019" h="31350" extrusionOk="0">
                <a:moveTo>
                  <a:pt x="29290" y="31147"/>
                </a:moveTo>
                <a:lnTo>
                  <a:pt x="2155" y="23730"/>
                </a:lnTo>
                <a:cubicBezTo>
                  <a:pt x="524" y="23289"/>
                  <a:pt x="0" y="21241"/>
                  <a:pt x="1215" y="20063"/>
                </a:cubicBezTo>
                <a:lnTo>
                  <a:pt x="21086" y="739"/>
                </a:lnTo>
                <a:cubicBezTo>
                  <a:pt x="21622" y="203"/>
                  <a:pt x="22396" y="1"/>
                  <a:pt x="23134" y="179"/>
                </a:cubicBezTo>
                <a:lnTo>
                  <a:pt x="50804" y="7049"/>
                </a:lnTo>
                <a:cubicBezTo>
                  <a:pt x="52459" y="7466"/>
                  <a:pt x="53019" y="9538"/>
                  <a:pt x="51792" y="10740"/>
                </a:cubicBezTo>
                <a:lnTo>
                  <a:pt x="31385" y="30600"/>
                </a:lnTo>
                <a:cubicBezTo>
                  <a:pt x="30825" y="31147"/>
                  <a:pt x="30028" y="31350"/>
                  <a:pt x="29290" y="3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6" name="Google Shape;1769;p47">
            <a:extLst>
              <a:ext uri="{FF2B5EF4-FFF2-40B4-BE49-F238E27FC236}">
                <a16:creationId xmlns="" xmlns:a16="http://schemas.microsoft.com/office/drawing/2014/main" id="{CB75C65E-21FC-5772-69C5-5151581826CC}"/>
              </a:ext>
            </a:extLst>
          </p:cNvPr>
          <p:cNvSpPr/>
          <p:nvPr/>
        </p:nvSpPr>
        <p:spPr>
          <a:xfrm>
            <a:off x="5406899" y="3974831"/>
            <a:ext cx="2209391" cy="1306112"/>
          </a:xfrm>
          <a:custGeom>
            <a:avLst/>
            <a:gdLst/>
            <a:ahLst/>
            <a:cxnLst/>
            <a:rect l="l" t="t" r="r" b="b"/>
            <a:pathLst>
              <a:path w="53031" h="31350" fill="none" extrusionOk="0">
                <a:moveTo>
                  <a:pt x="29289" y="31147"/>
                </a:moveTo>
                <a:lnTo>
                  <a:pt x="2167" y="23742"/>
                </a:lnTo>
                <a:cubicBezTo>
                  <a:pt x="536" y="23289"/>
                  <a:pt x="0" y="21241"/>
                  <a:pt x="1214" y="20063"/>
                </a:cubicBezTo>
                <a:lnTo>
                  <a:pt x="21086" y="739"/>
                </a:lnTo>
                <a:cubicBezTo>
                  <a:pt x="21622" y="215"/>
                  <a:pt x="22396" y="1"/>
                  <a:pt x="23134" y="191"/>
                </a:cubicBezTo>
                <a:lnTo>
                  <a:pt x="50804" y="7061"/>
                </a:lnTo>
                <a:cubicBezTo>
                  <a:pt x="52459" y="7466"/>
                  <a:pt x="53030" y="9549"/>
                  <a:pt x="51804" y="10740"/>
                </a:cubicBezTo>
                <a:lnTo>
                  <a:pt x="31385" y="30611"/>
                </a:lnTo>
                <a:cubicBezTo>
                  <a:pt x="30837" y="31147"/>
                  <a:pt x="30039" y="31350"/>
                  <a:pt x="29289" y="31147"/>
                </a:cubicBezTo>
                <a:close/>
              </a:path>
            </a:pathLst>
          </a:custGeom>
          <a:noFill/>
          <a:ln w="11300" cap="flat" cmpd="sng">
            <a:solidFill>
              <a:schemeClr val="bg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8" name="Google Shape;1796;p47">
            <a:extLst>
              <a:ext uri="{FF2B5EF4-FFF2-40B4-BE49-F238E27FC236}">
                <a16:creationId xmlns="" xmlns:a16="http://schemas.microsoft.com/office/drawing/2014/main" id="{3D1B0901-6FE2-7B36-D920-43A64299FE8D}"/>
              </a:ext>
            </a:extLst>
          </p:cNvPr>
          <p:cNvSpPr/>
          <p:nvPr/>
        </p:nvSpPr>
        <p:spPr>
          <a:xfrm flipH="1">
            <a:off x="3592841" y="2609892"/>
            <a:ext cx="1129505" cy="768419"/>
          </a:xfrm>
          <a:custGeom>
            <a:avLst/>
            <a:gdLst/>
            <a:ahLst/>
            <a:cxnLst/>
            <a:rect l="l" t="t" r="r" b="b"/>
            <a:pathLst>
              <a:path w="27111" h="18444" fill="none" extrusionOk="0">
                <a:moveTo>
                  <a:pt x="0" y="18443"/>
                </a:moveTo>
                <a:lnTo>
                  <a:pt x="20336" y="18443"/>
                </a:lnTo>
                <a:cubicBezTo>
                  <a:pt x="24075" y="18443"/>
                  <a:pt x="27111" y="15407"/>
                  <a:pt x="27111" y="11669"/>
                </a:cubicBezTo>
                <a:lnTo>
                  <a:pt x="27111" y="1"/>
                </a:lnTo>
              </a:path>
            </a:pathLst>
          </a:cu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4" name="Google Shape;1797;p47">
            <a:extLst>
              <a:ext uri="{FF2B5EF4-FFF2-40B4-BE49-F238E27FC236}">
                <a16:creationId xmlns="" xmlns:a16="http://schemas.microsoft.com/office/drawing/2014/main" id="{D3C77B84-D305-3B98-5B83-C8DFF57EED47}"/>
              </a:ext>
            </a:extLst>
          </p:cNvPr>
          <p:cNvSpPr/>
          <p:nvPr/>
        </p:nvSpPr>
        <p:spPr>
          <a:xfrm flipH="1">
            <a:off x="4662812" y="3330649"/>
            <a:ext cx="95740" cy="95281"/>
          </a:xfrm>
          <a:custGeom>
            <a:avLst/>
            <a:gdLst/>
            <a:ahLst/>
            <a:cxnLst/>
            <a:rect l="l" t="t" r="r" b="b"/>
            <a:pathLst>
              <a:path w="2298" h="2287" extrusionOk="0">
                <a:moveTo>
                  <a:pt x="1155" y="0"/>
                </a:moveTo>
                <a:cubicBezTo>
                  <a:pt x="524" y="0"/>
                  <a:pt x="0" y="512"/>
                  <a:pt x="0" y="1143"/>
                </a:cubicBezTo>
                <a:cubicBezTo>
                  <a:pt x="0" y="1774"/>
                  <a:pt x="524" y="2286"/>
                  <a:pt x="1155" y="2286"/>
                </a:cubicBezTo>
                <a:cubicBezTo>
                  <a:pt x="1786" y="2286"/>
                  <a:pt x="2298" y="1774"/>
                  <a:pt x="2298" y="1143"/>
                </a:cubicBezTo>
                <a:cubicBezTo>
                  <a:pt x="2298" y="512"/>
                  <a:pt x="1786" y="0"/>
                  <a:pt x="11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6" name="Google Shape;1805;p47">
            <a:extLst>
              <a:ext uri="{FF2B5EF4-FFF2-40B4-BE49-F238E27FC236}">
                <a16:creationId xmlns="" xmlns:a16="http://schemas.microsoft.com/office/drawing/2014/main" id="{F0255E14-21DA-2CB1-0D80-D0A3CF69EB40}"/>
              </a:ext>
            </a:extLst>
          </p:cNvPr>
          <p:cNvSpPr/>
          <p:nvPr/>
        </p:nvSpPr>
        <p:spPr>
          <a:xfrm>
            <a:off x="7680105" y="2823945"/>
            <a:ext cx="1129505" cy="768419"/>
          </a:xfrm>
          <a:custGeom>
            <a:avLst/>
            <a:gdLst/>
            <a:ahLst/>
            <a:cxnLst/>
            <a:rect l="l" t="t" r="r" b="b"/>
            <a:pathLst>
              <a:path w="27111" h="18444" fill="none" extrusionOk="0">
                <a:moveTo>
                  <a:pt x="0" y="18443"/>
                </a:moveTo>
                <a:lnTo>
                  <a:pt x="20336" y="18443"/>
                </a:lnTo>
                <a:cubicBezTo>
                  <a:pt x="24075" y="18443"/>
                  <a:pt x="27111" y="15407"/>
                  <a:pt x="27111" y="11669"/>
                </a:cubicBezTo>
                <a:lnTo>
                  <a:pt x="27111" y="1"/>
                </a:lnTo>
              </a:path>
            </a:pathLst>
          </a:cu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57" name="Google Shape;1806;p47">
            <a:extLst>
              <a:ext uri="{FF2B5EF4-FFF2-40B4-BE49-F238E27FC236}">
                <a16:creationId xmlns="" xmlns:a16="http://schemas.microsoft.com/office/drawing/2014/main" id="{E742AC97-D7F5-77CD-BC7F-322AC5E597D8}"/>
              </a:ext>
            </a:extLst>
          </p:cNvPr>
          <p:cNvSpPr/>
          <p:nvPr/>
        </p:nvSpPr>
        <p:spPr>
          <a:xfrm>
            <a:off x="7664910" y="3538510"/>
            <a:ext cx="95740" cy="95281"/>
          </a:xfrm>
          <a:custGeom>
            <a:avLst/>
            <a:gdLst/>
            <a:ahLst/>
            <a:cxnLst/>
            <a:rect l="l" t="t" r="r" b="b"/>
            <a:pathLst>
              <a:path w="2298" h="2287" extrusionOk="0">
                <a:moveTo>
                  <a:pt x="1155" y="0"/>
                </a:moveTo>
                <a:cubicBezTo>
                  <a:pt x="524" y="0"/>
                  <a:pt x="0" y="512"/>
                  <a:pt x="0" y="1143"/>
                </a:cubicBezTo>
                <a:cubicBezTo>
                  <a:pt x="0" y="1774"/>
                  <a:pt x="524" y="2286"/>
                  <a:pt x="1155" y="2286"/>
                </a:cubicBezTo>
                <a:cubicBezTo>
                  <a:pt x="1786" y="2286"/>
                  <a:pt x="2298" y="1774"/>
                  <a:pt x="2298" y="1143"/>
                </a:cubicBezTo>
                <a:cubicBezTo>
                  <a:pt x="2298" y="512"/>
                  <a:pt x="1786" y="0"/>
                  <a:pt x="11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7" name="Google Shape;1813;p47">
            <a:extLst>
              <a:ext uri="{FF2B5EF4-FFF2-40B4-BE49-F238E27FC236}">
                <a16:creationId xmlns="" xmlns:a16="http://schemas.microsoft.com/office/drawing/2014/main" id="{6EC91244-8FD2-3DFE-745F-26B3F5CD1BA7}"/>
              </a:ext>
            </a:extLst>
          </p:cNvPr>
          <p:cNvSpPr/>
          <p:nvPr/>
        </p:nvSpPr>
        <p:spPr>
          <a:xfrm>
            <a:off x="6930405" y="5050508"/>
            <a:ext cx="1496092" cy="1696987"/>
          </a:xfrm>
          <a:custGeom>
            <a:avLst/>
            <a:gdLst/>
            <a:ahLst/>
            <a:cxnLst/>
            <a:rect l="l" t="t" r="r" b="b"/>
            <a:pathLst>
              <a:path w="35910" h="40732" fill="none" extrusionOk="0">
                <a:moveTo>
                  <a:pt x="1" y="1"/>
                </a:moveTo>
                <a:lnTo>
                  <a:pt x="1" y="35588"/>
                </a:lnTo>
                <a:cubicBezTo>
                  <a:pt x="1" y="38434"/>
                  <a:pt x="2311" y="40732"/>
                  <a:pt x="5156" y="40732"/>
                </a:cubicBezTo>
                <a:lnTo>
                  <a:pt x="29421" y="40732"/>
                </a:lnTo>
                <a:cubicBezTo>
                  <a:pt x="33005" y="40732"/>
                  <a:pt x="35910" y="37827"/>
                  <a:pt x="35910" y="34243"/>
                </a:cubicBezTo>
                <a:lnTo>
                  <a:pt x="35910" y="27266"/>
                </a:lnTo>
              </a:path>
            </a:pathLst>
          </a:custGeom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8" name="Google Shape;1814;p47">
            <a:extLst>
              <a:ext uri="{FF2B5EF4-FFF2-40B4-BE49-F238E27FC236}">
                <a16:creationId xmlns="" xmlns:a16="http://schemas.microsoft.com/office/drawing/2014/main" id="{1AD0B258-E0A4-3F70-DE96-D3DC2A85AF54}"/>
              </a:ext>
            </a:extLst>
          </p:cNvPr>
          <p:cNvSpPr/>
          <p:nvPr/>
        </p:nvSpPr>
        <p:spPr>
          <a:xfrm>
            <a:off x="6882785" y="5002389"/>
            <a:ext cx="95781" cy="95781"/>
          </a:xfrm>
          <a:custGeom>
            <a:avLst/>
            <a:gdLst/>
            <a:ahLst/>
            <a:cxnLst/>
            <a:rect l="l" t="t" r="r" b="b"/>
            <a:pathLst>
              <a:path w="2299" h="2299" extrusionOk="0">
                <a:moveTo>
                  <a:pt x="1144" y="1"/>
                </a:moveTo>
                <a:cubicBezTo>
                  <a:pt x="513" y="1"/>
                  <a:pt x="1" y="513"/>
                  <a:pt x="1" y="1156"/>
                </a:cubicBezTo>
                <a:cubicBezTo>
                  <a:pt x="1" y="1787"/>
                  <a:pt x="513" y="2299"/>
                  <a:pt x="1144" y="2299"/>
                </a:cubicBezTo>
                <a:cubicBezTo>
                  <a:pt x="1787" y="2299"/>
                  <a:pt x="2299" y="1787"/>
                  <a:pt x="2299" y="1156"/>
                </a:cubicBezTo>
                <a:cubicBezTo>
                  <a:pt x="2299" y="513"/>
                  <a:pt x="1787" y="1"/>
                  <a:pt x="114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75" name="AutoShape 5">
            <a:extLst>
              <a:ext uri="{FF2B5EF4-FFF2-40B4-BE49-F238E27FC236}">
                <a16:creationId xmlns="" xmlns:a16="http://schemas.microsoft.com/office/drawing/2014/main" id="{371FFE9F-8ACC-B9FC-41BB-F6D676005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62" y="1659353"/>
            <a:ext cx="3740637" cy="950539"/>
          </a:xfrm>
          <a:prstGeom prst="roundRect">
            <a:avLst>
              <a:gd name="adj" fmla="val 13745"/>
            </a:avLst>
          </a:prstGeom>
          <a:noFill/>
          <a:ln w="25400">
            <a:solidFill>
              <a:schemeClr val="accent5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30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6" name="TextBox 11">
            <a:extLst>
              <a:ext uri="{FF2B5EF4-FFF2-40B4-BE49-F238E27FC236}">
                <a16:creationId xmlns="" xmlns:a16="http://schemas.microsoft.com/office/drawing/2014/main" id="{31177C4F-05AC-5A26-9A88-12DFE996C31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84927" y="1659353"/>
            <a:ext cx="3706072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300" kern="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Количество проведенных проверок, обследований в рамках осуществления полномочий по внутреннему государственному финансовому контролю в сфере бюджетных правоотношений </a:t>
            </a:r>
            <a:r>
              <a:rPr lang="zh-CN" altLang="en-US" sz="1300" kern="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    </a:t>
            </a:r>
            <a:endParaRPr lang="en-US" altLang="zh-CN" sz="1300" kern="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itchFamily="34" charset="-122"/>
            </a:endParaRPr>
          </a:p>
        </p:txBody>
      </p:sp>
      <p:sp>
        <p:nvSpPr>
          <p:cNvPr id="77" name="AutoShape 5">
            <a:extLst>
              <a:ext uri="{FF2B5EF4-FFF2-40B4-BE49-F238E27FC236}">
                <a16:creationId xmlns="" xmlns:a16="http://schemas.microsoft.com/office/drawing/2014/main" id="{1AD2DF90-287E-205A-BC05-082FB945B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1116" y="1425109"/>
            <a:ext cx="4176580" cy="1375176"/>
          </a:xfrm>
          <a:prstGeom prst="roundRect">
            <a:avLst>
              <a:gd name="adj" fmla="val 13745"/>
            </a:avLst>
          </a:prstGeom>
          <a:noFill/>
          <a:ln w="25400">
            <a:solidFill>
              <a:schemeClr val="bg2">
                <a:lumMod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30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8" name="TextBox 11">
            <a:extLst>
              <a:ext uri="{FF2B5EF4-FFF2-40B4-BE49-F238E27FC236}">
                <a16:creationId xmlns="" xmlns:a16="http://schemas.microsoft.com/office/drawing/2014/main" id="{F5F1E653-9D72-3DB9-B4AA-9C59215E384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733261" y="1466366"/>
            <a:ext cx="4144434" cy="12926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300" kern="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Количество проведенных проверок в отношении закупок товаров, работ, услуг для обеспечения федеральных нужд в соответствии с Федеральным законом от 05.04.2013 № 44-ФЗ «О контрактной системе в сфере закупок товаров, работ, услуг для обеспечения государственных и муниципальных нужд»</a:t>
            </a:r>
            <a:endParaRPr lang="en-US" altLang="zh-CN" sz="1300" kern="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itchFamily="34" charset="-122"/>
            </a:endParaRPr>
          </a:p>
        </p:txBody>
      </p:sp>
      <p:sp>
        <p:nvSpPr>
          <p:cNvPr id="79" name="AutoShape 5">
            <a:extLst>
              <a:ext uri="{FF2B5EF4-FFF2-40B4-BE49-F238E27FC236}">
                <a16:creationId xmlns="" xmlns:a16="http://schemas.microsoft.com/office/drawing/2014/main" id="{7D0C160E-0646-F338-2672-BFE042D71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60650" y="4828131"/>
            <a:ext cx="4117045" cy="1375176"/>
          </a:xfrm>
          <a:prstGeom prst="roundRect">
            <a:avLst>
              <a:gd name="adj" fmla="val 13745"/>
            </a:avLst>
          </a:prstGeom>
          <a:noFill/>
          <a:ln w="25400">
            <a:solidFill>
              <a:schemeClr val="accent1">
                <a:lumMod val="60000"/>
                <a:lumOff val="4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130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0" name="TextBox 11">
            <a:extLst>
              <a:ext uri="{FF2B5EF4-FFF2-40B4-BE49-F238E27FC236}">
                <a16:creationId xmlns="" xmlns:a16="http://schemas.microsoft.com/office/drawing/2014/main" id="{4D7330BE-131C-02F6-6811-A9DBC2CCF8C6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760652" y="4828131"/>
            <a:ext cx="4117043" cy="12926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300" kern="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ea typeface="微软雅黑" pitchFamily="34" charset="-122"/>
              </a:rPr>
              <a:t>Количество проведенных проверок осуществления органом муниципального финансового контроля, являющимся органом местной администрации, контроля за соблюдением Федерального закона от 05.04.2013 № 44-ФЗ «О контрактной системе в сфере закупок товаров, работ, услуг для обеспечения государственных и муниципальных нужд»</a:t>
            </a:r>
          </a:p>
        </p:txBody>
      </p:sp>
      <p:sp>
        <p:nvSpPr>
          <p:cNvPr id="81" name="Rectangle 27">
            <a:extLst>
              <a:ext uri="{FF2B5EF4-FFF2-40B4-BE49-F238E27FC236}">
                <a16:creationId xmlns="" xmlns:a16="http://schemas.microsoft.com/office/drawing/2014/main" id="{7F656860-65B4-137D-3972-9B325D8B05C6}"/>
              </a:ext>
            </a:extLst>
          </p:cNvPr>
          <p:cNvSpPr>
            <a:spLocks noChangeArrowheads="1"/>
          </p:cNvSpPr>
          <p:nvPr/>
        </p:nvSpPr>
        <p:spPr bwMode="gray">
          <a:xfrm rot="19576106">
            <a:off x="5157666" y="3116679"/>
            <a:ext cx="5116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Narrow" pitchFamily="34" charset="0"/>
              </a:rPr>
              <a:t>22</a:t>
            </a:r>
            <a:endParaRPr lang="en-US" sz="2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82" name="Rectangle 28">
            <a:extLst>
              <a:ext uri="{FF2B5EF4-FFF2-40B4-BE49-F238E27FC236}">
                <a16:creationId xmlns="" xmlns:a16="http://schemas.microsoft.com/office/drawing/2014/main" id="{D87C3794-DDF1-0213-BF6E-A8B44DA005D8}"/>
              </a:ext>
            </a:extLst>
          </p:cNvPr>
          <p:cNvSpPr>
            <a:spLocks noChangeArrowheads="1"/>
          </p:cNvSpPr>
          <p:nvPr/>
        </p:nvSpPr>
        <p:spPr bwMode="gray">
          <a:xfrm rot="20924606">
            <a:off x="6733399" y="2731068"/>
            <a:ext cx="34817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Narrow" pitchFamily="34" charset="0"/>
              </a:rPr>
              <a:t>9</a:t>
            </a:r>
            <a:endParaRPr lang="en-US" sz="28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83" name="Rectangle 29">
            <a:extLst>
              <a:ext uri="{FF2B5EF4-FFF2-40B4-BE49-F238E27FC236}">
                <a16:creationId xmlns="" xmlns:a16="http://schemas.microsoft.com/office/drawing/2014/main" id="{D37C9A99-DC9C-909D-F676-E8C9F806267E}"/>
              </a:ext>
            </a:extLst>
          </p:cNvPr>
          <p:cNvSpPr>
            <a:spLocks noChangeArrowheads="1"/>
          </p:cNvSpPr>
          <p:nvPr/>
        </p:nvSpPr>
        <p:spPr bwMode="gray">
          <a:xfrm rot="2017442">
            <a:off x="6322796" y="4328593"/>
            <a:ext cx="34817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Arial Narrow" pitchFamily="34" charset="0"/>
              </a:rPr>
              <a:t>1</a:t>
            </a:r>
            <a:endParaRPr lang="en-US" sz="28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09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14087" y="104872"/>
            <a:ext cx="5174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</a:p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2023 год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57200" y="926993"/>
            <a:ext cx="113538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Объем </a:t>
            </a:r>
            <a:r>
              <a:rPr lang="ru-RU" sz="1600" b="1" cap="small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 , проверенных в </a:t>
            </a:r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</a:t>
            </a:r>
            <a:r>
              <a:rPr lang="ru-RU" sz="1600" b="1" cap="small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амках контрольных мероприятий, </a:t>
            </a:r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решение о реализации которых принято в 2023 году </a:t>
            </a:r>
          </a:p>
        </p:txBody>
      </p:sp>
      <p:grpSp>
        <p:nvGrpSpPr>
          <p:cNvPr id="47" name="Group 3">
            <a:extLst>
              <a:ext uri="{FF2B5EF4-FFF2-40B4-BE49-F238E27FC236}">
                <a16:creationId xmlns="" xmlns:a16="http://schemas.microsoft.com/office/drawing/2014/main" id="{4B8DED93-0539-4FF9-9B24-8B5926982BA7}"/>
              </a:ext>
            </a:extLst>
          </p:cNvPr>
          <p:cNvGrpSpPr/>
          <p:nvPr/>
        </p:nvGrpSpPr>
        <p:grpSpPr>
          <a:xfrm>
            <a:off x="3729799" y="1599674"/>
            <a:ext cx="4422280" cy="4422280"/>
            <a:chOff x="3619500" y="1155699"/>
            <a:chExt cx="4956653" cy="4959351"/>
          </a:xfrm>
        </p:grpSpPr>
        <p:sp>
          <p:nvSpPr>
            <p:cNvPr id="51" name="Figure">
              <a:extLst>
                <a:ext uri="{FF2B5EF4-FFF2-40B4-BE49-F238E27FC236}">
                  <a16:creationId xmlns="" xmlns:a16="http://schemas.microsoft.com/office/drawing/2014/main" id="{6593CC12-CFA8-41BD-A9C3-CDEC8A1F7C3F}"/>
                </a:ext>
              </a:extLst>
            </p:cNvPr>
            <p:cNvSpPr/>
            <p:nvPr/>
          </p:nvSpPr>
          <p:spPr>
            <a:xfrm>
              <a:off x="6083300" y="2273299"/>
              <a:ext cx="1419861" cy="1192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6" extrusionOk="0">
                  <a:moveTo>
                    <a:pt x="1507" y="10277"/>
                  </a:moveTo>
                  <a:lnTo>
                    <a:pt x="3400" y="14840"/>
                  </a:lnTo>
                  <a:cubicBezTo>
                    <a:pt x="4173" y="16698"/>
                    <a:pt x="6221" y="18463"/>
                    <a:pt x="7960" y="18761"/>
                  </a:cubicBezTo>
                  <a:lnTo>
                    <a:pt x="12210" y="19495"/>
                  </a:lnTo>
                  <a:cubicBezTo>
                    <a:pt x="13485" y="19725"/>
                    <a:pt x="14026" y="20550"/>
                    <a:pt x="13737" y="21536"/>
                  </a:cubicBezTo>
                  <a:lnTo>
                    <a:pt x="21600" y="18509"/>
                  </a:lnTo>
                  <a:cubicBezTo>
                    <a:pt x="21349" y="17592"/>
                    <a:pt x="20518" y="16904"/>
                    <a:pt x="19146" y="16675"/>
                  </a:cubicBezTo>
                  <a:lnTo>
                    <a:pt x="12462" y="15528"/>
                  </a:lnTo>
                  <a:cubicBezTo>
                    <a:pt x="9737" y="15070"/>
                    <a:pt x="6511" y="12272"/>
                    <a:pt x="5294" y="9360"/>
                  </a:cubicBezTo>
                  <a:lnTo>
                    <a:pt x="2318" y="2183"/>
                  </a:lnTo>
                  <a:cubicBezTo>
                    <a:pt x="1681" y="647"/>
                    <a:pt x="831" y="-64"/>
                    <a:pt x="0" y="5"/>
                  </a:cubicBezTo>
                  <a:lnTo>
                    <a:pt x="0" y="8902"/>
                  </a:lnTo>
                  <a:cubicBezTo>
                    <a:pt x="541" y="8833"/>
                    <a:pt x="1082" y="9291"/>
                    <a:pt x="1507" y="10277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53" name="Figure">
              <a:extLst>
                <a:ext uri="{FF2B5EF4-FFF2-40B4-BE49-F238E27FC236}">
                  <a16:creationId xmlns="" xmlns:a16="http://schemas.microsoft.com/office/drawing/2014/main" id="{71273A21-B47C-4DA1-83DE-E0A085210249}"/>
                </a:ext>
              </a:extLst>
            </p:cNvPr>
            <p:cNvSpPr/>
            <p:nvPr/>
          </p:nvSpPr>
          <p:spPr>
            <a:xfrm>
              <a:off x="6159499" y="1155699"/>
              <a:ext cx="2313941" cy="2057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" y="12507"/>
                  </a:moveTo>
                  <a:lnTo>
                    <a:pt x="3651" y="16680"/>
                  </a:lnTo>
                  <a:cubicBezTo>
                    <a:pt x="4220" y="17987"/>
                    <a:pt x="5856" y="19320"/>
                    <a:pt x="7137" y="19520"/>
                  </a:cubicBezTo>
                  <a:lnTo>
                    <a:pt x="11239" y="20187"/>
                  </a:lnTo>
                  <a:cubicBezTo>
                    <a:pt x="12270" y="20360"/>
                    <a:pt x="13052" y="20867"/>
                    <a:pt x="13479" y="21600"/>
                  </a:cubicBezTo>
                  <a:lnTo>
                    <a:pt x="21600" y="18640"/>
                  </a:lnTo>
                  <a:cubicBezTo>
                    <a:pt x="18826" y="8067"/>
                    <a:pt x="10231" y="293"/>
                    <a:pt x="0" y="0"/>
                  </a:cubicBezTo>
                  <a:lnTo>
                    <a:pt x="0" y="10560"/>
                  </a:lnTo>
                  <a:cubicBezTo>
                    <a:pt x="711" y="10800"/>
                    <a:pt x="1363" y="11480"/>
                    <a:pt x="1814" y="12507"/>
                  </a:cubicBezTo>
                  <a:close/>
                </a:path>
              </a:pathLst>
            </a:custGeom>
            <a:solidFill>
              <a:srgbClr val="9DC3E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54" name="Figure">
              <a:extLst>
                <a:ext uri="{FF2B5EF4-FFF2-40B4-BE49-F238E27FC236}">
                  <a16:creationId xmlns="" xmlns:a16="http://schemas.microsoft.com/office/drawing/2014/main" id="{478F4380-5569-47A6-97E0-76A68E79378E}"/>
                </a:ext>
              </a:extLst>
            </p:cNvPr>
            <p:cNvSpPr/>
            <p:nvPr/>
          </p:nvSpPr>
          <p:spPr>
            <a:xfrm>
              <a:off x="6616700" y="3301999"/>
              <a:ext cx="893677" cy="1661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600" extrusionOk="0">
                  <a:moveTo>
                    <a:pt x="21087" y="0"/>
                  </a:moveTo>
                  <a:lnTo>
                    <a:pt x="8826" y="2180"/>
                  </a:lnTo>
                  <a:cubicBezTo>
                    <a:pt x="8646" y="2444"/>
                    <a:pt x="8314" y="2708"/>
                    <a:pt x="7802" y="2989"/>
                  </a:cubicBezTo>
                  <a:lnTo>
                    <a:pt x="3012" y="5549"/>
                  </a:lnTo>
                  <a:cubicBezTo>
                    <a:pt x="1054" y="6589"/>
                    <a:pt x="-151" y="8653"/>
                    <a:pt x="301" y="10123"/>
                  </a:cubicBezTo>
                  <a:lnTo>
                    <a:pt x="1446" y="13739"/>
                  </a:lnTo>
                  <a:cubicBezTo>
                    <a:pt x="1747" y="14714"/>
                    <a:pt x="1144" y="15325"/>
                    <a:pt x="0" y="15424"/>
                  </a:cubicBezTo>
                  <a:lnTo>
                    <a:pt x="8194" y="21600"/>
                  </a:lnTo>
                  <a:cubicBezTo>
                    <a:pt x="9278" y="21204"/>
                    <a:pt x="9760" y="20361"/>
                    <a:pt x="9369" y="19172"/>
                  </a:cubicBezTo>
                  <a:lnTo>
                    <a:pt x="7591" y="13492"/>
                  </a:lnTo>
                  <a:cubicBezTo>
                    <a:pt x="6868" y="11180"/>
                    <a:pt x="8796" y="7943"/>
                    <a:pt x="11869" y="6292"/>
                  </a:cubicBezTo>
                  <a:lnTo>
                    <a:pt x="19400" y="2262"/>
                  </a:lnTo>
                  <a:cubicBezTo>
                    <a:pt x="20937" y="1470"/>
                    <a:pt x="21449" y="661"/>
                    <a:pt x="2108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56" name="Figure">
              <a:extLst>
                <a:ext uri="{FF2B5EF4-FFF2-40B4-BE49-F238E27FC236}">
                  <a16:creationId xmlns="" xmlns:a16="http://schemas.microsoft.com/office/drawing/2014/main" id="{73FC6F8F-B4D9-4ACA-A6D7-455EA8BD4471}"/>
                </a:ext>
              </a:extLst>
            </p:cNvPr>
            <p:cNvSpPr/>
            <p:nvPr/>
          </p:nvSpPr>
          <p:spPr>
            <a:xfrm>
              <a:off x="7061199" y="3048000"/>
              <a:ext cx="1514954" cy="2599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0" h="21600" extrusionOk="0">
                  <a:moveTo>
                    <a:pt x="8152" y="2332"/>
                  </a:moveTo>
                  <a:cubicBezTo>
                    <a:pt x="8170" y="2997"/>
                    <a:pt x="7598" y="3693"/>
                    <a:pt x="6543" y="4316"/>
                  </a:cubicBezTo>
                  <a:lnTo>
                    <a:pt x="2072" y="6890"/>
                  </a:lnTo>
                  <a:cubicBezTo>
                    <a:pt x="678" y="7692"/>
                    <a:pt x="-270" y="9402"/>
                    <a:pt x="70" y="10531"/>
                  </a:cubicBezTo>
                  <a:lnTo>
                    <a:pt x="1125" y="14161"/>
                  </a:lnTo>
                  <a:cubicBezTo>
                    <a:pt x="1464" y="15332"/>
                    <a:pt x="874" y="16039"/>
                    <a:pt x="338" y="16419"/>
                  </a:cubicBezTo>
                  <a:cubicBezTo>
                    <a:pt x="338" y="16430"/>
                    <a:pt x="320" y="16430"/>
                    <a:pt x="320" y="16440"/>
                  </a:cubicBezTo>
                  <a:lnTo>
                    <a:pt x="6668" y="21600"/>
                  </a:lnTo>
                  <a:cubicBezTo>
                    <a:pt x="15537" y="17865"/>
                    <a:pt x="21330" y="11734"/>
                    <a:pt x="21330" y="4812"/>
                  </a:cubicBezTo>
                  <a:cubicBezTo>
                    <a:pt x="21330" y="3155"/>
                    <a:pt x="20990" y="1551"/>
                    <a:pt x="20364" y="0"/>
                  </a:cubicBezTo>
                  <a:lnTo>
                    <a:pt x="8152" y="233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57" name="Figure">
              <a:extLst>
                <a:ext uri="{FF2B5EF4-FFF2-40B4-BE49-F238E27FC236}">
                  <a16:creationId xmlns="" xmlns:a16="http://schemas.microsoft.com/office/drawing/2014/main" id="{53C49C19-9569-45D8-9A06-BAD421E12522}"/>
                </a:ext>
              </a:extLst>
            </p:cNvPr>
            <p:cNvSpPr/>
            <p:nvPr/>
          </p:nvSpPr>
          <p:spPr>
            <a:xfrm>
              <a:off x="5206999" y="4305300"/>
              <a:ext cx="1751331" cy="685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52" extrusionOk="0">
                  <a:moveTo>
                    <a:pt x="16243" y="5197"/>
                  </a:moveTo>
                  <a:lnTo>
                    <a:pt x="13157" y="1217"/>
                  </a:lnTo>
                  <a:cubicBezTo>
                    <a:pt x="11904" y="-406"/>
                    <a:pt x="9852" y="-406"/>
                    <a:pt x="8599" y="1217"/>
                  </a:cubicBezTo>
                  <a:lnTo>
                    <a:pt x="5529" y="5197"/>
                  </a:lnTo>
                  <a:cubicBezTo>
                    <a:pt x="4997" y="5892"/>
                    <a:pt x="4542" y="6008"/>
                    <a:pt x="4213" y="5661"/>
                  </a:cubicBezTo>
                  <a:lnTo>
                    <a:pt x="0" y="19958"/>
                  </a:lnTo>
                  <a:cubicBezTo>
                    <a:pt x="517" y="21155"/>
                    <a:pt x="1394" y="21194"/>
                    <a:pt x="2459" y="19803"/>
                  </a:cubicBezTo>
                  <a:lnTo>
                    <a:pt x="7299" y="13505"/>
                  </a:lnTo>
                  <a:cubicBezTo>
                    <a:pt x="9273" y="10954"/>
                    <a:pt x="12499" y="10954"/>
                    <a:pt x="14473" y="13505"/>
                  </a:cubicBezTo>
                  <a:lnTo>
                    <a:pt x="19313" y="19803"/>
                  </a:lnTo>
                  <a:cubicBezTo>
                    <a:pt x="20269" y="21039"/>
                    <a:pt x="21067" y="21117"/>
                    <a:pt x="21600" y="20267"/>
                  </a:cubicBezTo>
                  <a:lnTo>
                    <a:pt x="17340" y="5815"/>
                  </a:lnTo>
                  <a:cubicBezTo>
                    <a:pt x="17042" y="5931"/>
                    <a:pt x="16666" y="5738"/>
                    <a:pt x="16243" y="519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59" name="Figure">
              <a:extLst>
                <a:ext uri="{FF2B5EF4-FFF2-40B4-BE49-F238E27FC236}">
                  <a16:creationId xmlns="" xmlns:a16="http://schemas.microsoft.com/office/drawing/2014/main" id="{B3BEA94E-3640-471D-BA16-8334A92151E9}"/>
                </a:ext>
              </a:extLst>
            </p:cNvPr>
            <p:cNvSpPr/>
            <p:nvPr/>
          </p:nvSpPr>
          <p:spPr>
            <a:xfrm>
              <a:off x="4749799" y="4813300"/>
              <a:ext cx="2674622" cy="1301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2" y="5058"/>
                  </a:moveTo>
                  <a:cubicBezTo>
                    <a:pt x="16831" y="5058"/>
                    <a:pt x="16349" y="4784"/>
                    <a:pt x="15856" y="4236"/>
                  </a:cubicBezTo>
                  <a:lnTo>
                    <a:pt x="12687" y="801"/>
                  </a:lnTo>
                  <a:cubicBezTo>
                    <a:pt x="12215" y="295"/>
                    <a:pt x="11538" y="0"/>
                    <a:pt x="10831" y="0"/>
                  </a:cubicBezTo>
                  <a:cubicBezTo>
                    <a:pt x="10123" y="0"/>
                    <a:pt x="9436" y="295"/>
                    <a:pt x="8974" y="801"/>
                  </a:cubicBezTo>
                  <a:lnTo>
                    <a:pt x="5805" y="4236"/>
                  </a:lnTo>
                  <a:cubicBezTo>
                    <a:pt x="5303" y="4784"/>
                    <a:pt x="4821" y="5058"/>
                    <a:pt x="4369" y="5058"/>
                  </a:cubicBezTo>
                  <a:cubicBezTo>
                    <a:pt x="4113" y="5058"/>
                    <a:pt x="3867" y="4973"/>
                    <a:pt x="3641" y="4784"/>
                  </a:cubicBezTo>
                  <a:lnTo>
                    <a:pt x="0" y="15067"/>
                  </a:lnTo>
                  <a:cubicBezTo>
                    <a:pt x="3128" y="19198"/>
                    <a:pt x="6841" y="21600"/>
                    <a:pt x="10841" y="21600"/>
                  </a:cubicBezTo>
                  <a:cubicBezTo>
                    <a:pt x="14800" y="21600"/>
                    <a:pt x="18492" y="19240"/>
                    <a:pt x="21600" y="15173"/>
                  </a:cubicBezTo>
                  <a:lnTo>
                    <a:pt x="17949" y="4847"/>
                  </a:lnTo>
                  <a:cubicBezTo>
                    <a:pt x="17723" y="4994"/>
                    <a:pt x="17518" y="5058"/>
                    <a:pt x="17292" y="505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64" name="Figure">
              <a:extLst>
                <a:ext uri="{FF2B5EF4-FFF2-40B4-BE49-F238E27FC236}">
                  <a16:creationId xmlns="" xmlns:a16="http://schemas.microsoft.com/office/drawing/2014/main" id="{0DB3FC14-88D6-424C-9B1E-880DDB62528E}"/>
                </a:ext>
              </a:extLst>
            </p:cNvPr>
            <p:cNvSpPr/>
            <p:nvPr/>
          </p:nvSpPr>
          <p:spPr>
            <a:xfrm>
              <a:off x="4673600" y="3314700"/>
              <a:ext cx="885166" cy="1644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600" extrusionOk="0">
                  <a:moveTo>
                    <a:pt x="19813" y="13811"/>
                  </a:moveTo>
                  <a:lnTo>
                    <a:pt x="20961" y="10158"/>
                  </a:lnTo>
                  <a:cubicBezTo>
                    <a:pt x="21414" y="8673"/>
                    <a:pt x="20206" y="6588"/>
                    <a:pt x="18242" y="5538"/>
                  </a:cubicBezTo>
                  <a:lnTo>
                    <a:pt x="13439" y="2952"/>
                  </a:lnTo>
                  <a:cubicBezTo>
                    <a:pt x="13016" y="2719"/>
                    <a:pt x="12714" y="2485"/>
                    <a:pt x="12502" y="2252"/>
                  </a:cubicBezTo>
                  <a:lnTo>
                    <a:pt x="86" y="0"/>
                  </a:lnTo>
                  <a:cubicBezTo>
                    <a:pt x="86" y="17"/>
                    <a:pt x="86" y="17"/>
                    <a:pt x="56" y="33"/>
                  </a:cubicBezTo>
                  <a:cubicBezTo>
                    <a:pt x="-186" y="667"/>
                    <a:pt x="358" y="1434"/>
                    <a:pt x="1808" y="2218"/>
                  </a:cubicBezTo>
                  <a:lnTo>
                    <a:pt x="9360" y="6288"/>
                  </a:lnTo>
                  <a:cubicBezTo>
                    <a:pt x="12442" y="7939"/>
                    <a:pt x="14375" y="11209"/>
                    <a:pt x="13650" y="13560"/>
                  </a:cubicBezTo>
                  <a:lnTo>
                    <a:pt x="11868" y="19298"/>
                  </a:lnTo>
                  <a:cubicBezTo>
                    <a:pt x="11535" y="20366"/>
                    <a:pt x="11898" y="21166"/>
                    <a:pt x="12744" y="21600"/>
                  </a:cubicBezTo>
                  <a:lnTo>
                    <a:pt x="20870" y="15429"/>
                  </a:lnTo>
                  <a:cubicBezTo>
                    <a:pt x="19964" y="15245"/>
                    <a:pt x="19541" y="14661"/>
                    <a:pt x="19813" y="13811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67" name="Figure">
              <a:extLst>
                <a:ext uri="{FF2B5EF4-FFF2-40B4-BE49-F238E27FC236}">
                  <a16:creationId xmlns="" xmlns:a16="http://schemas.microsoft.com/office/drawing/2014/main" id="{F759E97D-A0A6-4F40-AC4E-0D66CEA07461}"/>
                </a:ext>
              </a:extLst>
            </p:cNvPr>
            <p:cNvSpPr/>
            <p:nvPr/>
          </p:nvSpPr>
          <p:spPr>
            <a:xfrm>
              <a:off x="3619500" y="3048000"/>
              <a:ext cx="1513296" cy="2598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2" h="21600" extrusionOk="0">
                  <a:moveTo>
                    <a:pt x="20221" y="14221"/>
                  </a:moveTo>
                  <a:lnTo>
                    <a:pt x="21278" y="10589"/>
                  </a:lnTo>
                  <a:cubicBezTo>
                    <a:pt x="21600" y="9449"/>
                    <a:pt x="20669" y="7749"/>
                    <a:pt x="19272" y="6947"/>
                  </a:cubicBezTo>
                  <a:lnTo>
                    <a:pt x="14794" y="4371"/>
                  </a:lnTo>
                  <a:cubicBezTo>
                    <a:pt x="13701" y="3737"/>
                    <a:pt x="13146" y="3019"/>
                    <a:pt x="13182" y="2333"/>
                  </a:cubicBezTo>
                  <a:lnTo>
                    <a:pt x="985" y="0"/>
                  </a:lnTo>
                  <a:cubicBezTo>
                    <a:pt x="340" y="1562"/>
                    <a:pt x="0" y="3188"/>
                    <a:pt x="0" y="4856"/>
                  </a:cubicBezTo>
                  <a:cubicBezTo>
                    <a:pt x="0" y="11750"/>
                    <a:pt x="5731" y="17852"/>
                    <a:pt x="14543" y="21600"/>
                  </a:cubicBezTo>
                  <a:lnTo>
                    <a:pt x="20919" y="16416"/>
                  </a:lnTo>
                  <a:cubicBezTo>
                    <a:pt x="20400" y="16015"/>
                    <a:pt x="19899" y="15329"/>
                    <a:pt x="20221" y="14221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69" name="Figure">
              <a:extLst>
                <a:ext uri="{FF2B5EF4-FFF2-40B4-BE49-F238E27FC236}">
                  <a16:creationId xmlns="" xmlns:a16="http://schemas.microsoft.com/office/drawing/2014/main" id="{FEB7DAE2-CE88-4719-AA12-5726918F6B9A}"/>
                </a:ext>
              </a:extLst>
            </p:cNvPr>
            <p:cNvSpPr/>
            <p:nvPr/>
          </p:nvSpPr>
          <p:spPr>
            <a:xfrm>
              <a:off x="4686299" y="2273300"/>
              <a:ext cx="1407161" cy="120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94" y="19388"/>
                  </a:moveTo>
                  <a:lnTo>
                    <a:pt x="13783" y="18658"/>
                  </a:lnTo>
                  <a:cubicBezTo>
                    <a:pt x="15537" y="18361"/>
                    <a:pt x="17604" y="16605"/>
                    <a:pt x="18383" y="14757"/>
                  </a:cubicBezTo>
                  <a:lnTo>
                    <a:pt x="20294" y="10218"/>
                  </a:lnTo>
                  <a:cubicBezTo>
                    <a:pt x="20664" y="9352"/>
                    <a:pt x="21132" y="8895"/>
                    <a:pt x="21600" y="8850"/>
                  </a:cubicBezTo>
                  <a:lnTo>
                    <a:pt x="21600" y="0"/>
                  </a:lnTo>
                  <a:cubicBezTo>
                    <a:pt x="20820" y="68"/>
                    <a:pt x="20060" y="776"/>
                    <a:pt x="19475" y="2167"/>
                  </a:cubicBezTo>
                  <a:lnTo>
                    <a:pt x="16453" y="9306"/>
                  </a:lnTo>
                  <a:cubicBezTo>
                    <a:pt x="15225" y="12226"/>
                    <a:pt x="11970" y="14985"/>
                    <a:pt x="9240" y="15442"/>
                  </a:cubicBezTo>
                  <a:lnTo>
                    <a:pt x="2495" y="16582"/>
                  </a:lnTo>
                  <a:cubicBezTo>
                    <a:pt x="1053" y="16833"/>
                    <a:pt x="214" y="17563"/>
                    <a:pt x="0" y="18521"/>
                  </a:cubicBezTo>
                  <a:lnTo>
                    <a:pt x="8012" y="21600"/>
                  </a:lnTo>
                  <a:cubicBezTo>
                    <a:pt x="7603" y="20528"/>
                    <a:pt x="8149" y="19616"/>
                    <a:pt x="9494" y="1938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73" name="Figure">
              <a:extLst>
                <a:ext uri="{FF2B5EF4-FFF2-40B4-BE49-F238E27FC236}">
                  <a16:creationId xmlns="" xmlns:a16="http://schemas.microsoft.com/office/drawing/2014/main" id="{8A47FCA1-7BFD-44B4-AF46-B5D6A8D3C8B1}"/>
                </a:ext>
              </a:extLst>
            </p:cNvPr>
            <p:cNvSpPr/>
            <p:nvPr/>
          </p:nvSpPr>
          <p:spPr>
            <a:xfrm>
              <a:off x="3721100" y="1155699"/>
              <a:ext cx="2312670" cy="2053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31" y="20224"/>
                  </a:moveTo>
                  <a:lnTo>
                    <a:pt x="14436" y="19556"/>
                  </a:lnTo>
                  <a:cubicBezTo>
                    <a:pt x="15717" y="19342"/>
                    <a:pt x="17342" y="18020"/>
                    <a:pt x="17923" y="16711"/>
                  </a:cubicBezTo>
                  <a:lnTo>
                    <a:pt x="19761" y="12530"/>
                  </a:lnTo>
                  <a:cubicBezTo>
                    <a:pt x="20212" y="11501"/>
                    <a:pt x="20865" y="10833"/>
                    <a:pt x="21600" y="10593"/>
                  </a:cubicBezTo>
                  <a:lnTo>
                    <a:pt x="21600" y="0"/>
                  </a:lnTo>
                  <a:cubicBezTo>
                    <a:pt x="11375" y="294"/>
                    <a:pt x="2799" y="8055"/>
                    <a:pt x="0" y="18621"/>
                  </a:cubicBezTo>
                  <a:lnTo>
                    <a:pt x="8137" y="21600"/>
                  </a:lnTo>
                  <a:cubicBezTo>
                    <a:pt x="8564" y="20879"/>
                    <a:pt x="9335" y="20398"/>
                    <a:pt x="10331" y="202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="" xmlns:a16="http://schemas.microsoft.com/office/drawing/2014/main" id="{0B6FB617-4EAC-47E0-B2AB-00624CAF6863}"/>
              </a:ext>
            </a:extLst>
          </p:cNvPr>
          <p:cNvSpPr txBox="1"/>
          <p:nvPr/>
        </p:nvSpPr>
        <p:spPr>
          <a:xfrm>
            <a:off x="5290261" y="3434270"/>
            <a:ext cx="13501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Всего – </a:t>
            </a:r>
          </a:p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9 614,5</a:t>
            </a:r>
            <a:b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млн. руб.</a:t>
            </a:r>
          </a:p>
        </p:txBody>
      </p:sp>
      <p:sp>
        <p:nvSpPr>
          <p:cNvPr id="105" name="Rectangle 12">
            <a:extLst>
              <a:ext uri="{FF2B5EF4-FFF2-40B4-BE49-F238E27FC236}">
                <a16:creationId xmlns="" xmlns:a16="http://schemas.microsoft.com/office/drawing/2014/main" id="{187F443F-2DB9-4BC3-A9A0-1BF3F789A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907" y="6251436"/>
            <a:ext cx="30229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 от приносящей доход деятельности</a:t>
            </a:r>
            <a:endParaRPr lang="en-US" altLang="ru-RU" sz="14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30AE70B0-CCC8-4B42-8854-B0BE49E35F39}"/>
              </a:ext>
            </a:extLst>
          </p:cNvPr>
          <p:cNvSpPr txBox="1"/>
          <p:nvPr/>
        </p:nvSpPr>
        <p:spPr>
          <a:xfrm>
            <a:off x="4336380" y="2387276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</a:rPr>
              <a:t>8 129,0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</a:rPr>
              <a:t>(84,5%)</a:t>
            </a:r>
          </a:p>
        </p:txBody>
      </p:sp>
      <p:sp>
        <p:nvSpPr>
          <p:cNvPr id="107" name="矩形 92">
            <a:extLst>
              <a:ext uri="{FF2B5EF4-FFF2-40B4-BE49-F238E27FC236}">
                <a16:creationId xmlns="" xmlns:a16="http://schemas.microsoft.com/office/drawing/2014/main" id="{CD55F627-20F6-4044-A850-02CBA8BCF2C9}"/>
              </a:ext>
            </a:extLst>
          </p:cNvPr>
          <p:cNvSpPr/>
          <p:nvPr/>
        </p:nvSpPr>
        <p:spPr>
          <a:xfrm>
            <a:off x="8154856" y="2903443"/>
            <a:ext cx="2718139" cy="784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itchFamily="34" charset="0"/>
              <a:ea typeface="宋体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EEF1F3B0-9943-4BDC-8B43-F5CACAA37248}"/>
              </a:ext>
            </a:extLst>
          </p:cNvPr>
          <p:cNvSpPr txBox="1"/>
          <p:nvPr/>
        </p:nvSpPr>
        <p:spPr>
          <a:xfrm>
            <a:off x="6213756" y="2384262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900,0</a:t>
            </a:r>
          </a:p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(9,4%)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="" xmlns:a16="http://schemas.microsoft.com/office/drawing/2014/main" id="{6E1CC85B-F199-4A0E-A223-759FBBD40F3F}"/>
              </a:ext>
            </a:extLst>
          </p:cNvPr>
          <p:cNvSpPr txBox="1"/>
          <p:nvPr/>
        </p:nvSpPr>
        <p:spPr>
          <a:xfrm>
            <a:off x="3761768" y="4034848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386,5</a:t>
            </a:r>
          </a:p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(4,0%)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9CD1BB05-BFAF-4896-867D-65BE74203C03}"/>
              </a:ext>
            </a:extLst>
          </p:cNvPr>
          <p:cNvSpPr txBox="1"/>
          <p:nvPr/>
        </p:nvSpPr>
        <p:spPr>
          <a:xfrm>
            <a:off x="6717716" y="4033304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142,0</a:t>
            </a:r>
          </a:p>
          <a:p>
            <a:pPr algn="ctr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(1,5%)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387B7543-35BA-4D32-99D1-39B20D9B3303}"/>
              </a:ext>
            </a:extLst>
          </p:cNvPr>
          <p:cNvSpPr txBox="1"/>
          <p:nvPr/>
        </p:nvSpPr>
        <p:spPr>
          <a:xfrm>
            <a:off x="5252336" y="5182871"/>
            <a:ext cx="13501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</a:rPr>
              <a:t>57,0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</a:rPr>
              <a:t>(0,6%)</a:t>
            </a:r>
          </a:p>
        </p:txBody>
      </p:sp>
      <p:sp>
        <p:nvSpPr>
          <p:cNvPr id="112" name="Rectangle 12">
            <a:extLst>
              <a:ext uri="{FF2B5EF4-FFF2-40B4-BE49-F238E27FC236}">
                <a16:creationId xmlns="" xmlns:a16="http://schemas.microsoft.com/office/drawing/2014/main" id="{26D08E69-6164-4B02-8ED0-D107AB6C7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417" y="1772604"/>
            <a:ext cx="271813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 федерального бюджета, в том числе выделенные в форме межбюджетных трансфертов</a:t>
            </a:r>
            <a:endParaRPr lang="en-US" altLang="ru-RU" sz="14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矩形 92">
            <a:extLst>
              <a:ext uri="{FF2B5EF4-FFF2-40B4-BE49-F238E27FC236}">
                <a16:creationId xmlns="" xmlns:a16="http://schemas.microsoft.com/office/drawing/2014/main" id="{76EB9D15-3F5A-4C6A-872A-044F09C995E1}"/>
              </a:ext>
            </a:extLst>
          </p:cNvPr>
          <p:cNvSpPr/>
          <p:nvPr/>
        </p:nvSpPr>
        <p:spPr>
          <a:xfrm>
            <a:off x="944503" y="2530381"/>
            <a:ext cx="2718139" cy="78445"/>
          </a:xfrm>
          <a:prstGeom prst="rect">
            <a:avLst/>
          </a:prstGeom>
          <a:solidFill>
            <a:schemeClr val="bg1">
              <a:lumMod val="50000"/>
              <a:alpha val="8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itchFamily="34" charset="0"/>
              <a:ea typeface="宋体"/>
            </a:endParaRPr>
          </a:p>
        </p:txBody>
      </p:sp>
      <p:sp>
        <p:nvSpPr>
          <p:cNvPr id="114" name="Rectangle 12">
            <a:extLst>
              <a:ext uri="{FF2B5EF4-FFF2-40B4-BE49-F238E27FC236}">
                <a16:creationId xmlns="" xmlns:a16="http://schemas.microsoft.com/office/drawing/2014/main" id="{1413D575-D686-4E6F-889D-B49FC0F6B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0628" y="4203117"/>
            <a:ext cx="271813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Средства бюджета субъекта РФ, местных бюджетов в части </a:t>
            </a:r>
            <a:r>
              <a:rPr lang="ru-RU" altLang="ru-RU" sz="1400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софинансирования</a:t>
            </a:r>
            <a:endParaRPr lang="ru-RU" altLang="ru-RU" sz="14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矩形 92">
            <a:extLst>
              <a:ext uri="{FF2B5EF4-FFF2-40B4-BE49-F238E27FC236}">
                <a16:creationId xmlns="" xmlns:a16="http://schemas.microsoft.com/office/drawing/2014/main" id="{FB7E24F7-4CDC-4D33-891C-926AA19F172C}"/>
              </a:ext>
            </a:extLst>
          </p:cNvPr>
          <p:cNvSpPr/>
          <p:nvPr/>
        </p:nvSpPr>
        <p:spPr>
          <a:xfrm>
            <a:off x="966030" y="4618079"/>
            <a:ext cx="2718139" cy="78445"/>
          </a:xfrm>
          <a:prstGeom prst="rect">
            <a:avLst/>
          </a:prstGeom>
          <a:solidFill>
            <a:schemeClr val="accent6">
              <a:lumMod val="60000"/>
              <a:lumOff val="40000"/>
              <a:alpha val="8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itchFamily="34" charset="0"/>
              <a:ea typeface="宋体"/>
            </a:endParaRPr>
          </a:p>
        </p:txBody>
      </p:sp>
      <p:sp>
        <p:nvSpPr>
          <p:cNvPr id="116" name="Rectangle 12">
            <a:extLst>
              <a:ext uri="{FF2B5EF4-FFF2-40B4-BE49-F238E27FC236}">
                <a16:creationId xmlns="" xmlns:a16="http://schemas.microsoft.com/office/drawing/2014/main" id="{4156D6DD-57C7-4E2D-9B7A-463B6210D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4856" y="2347216"/>
            <a:ext cx="27181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  <a:cs typeface="Arial" panose="020B0604020202020204" pitchFamily="34" charset="0"/>
              </a:rPr>
              <a:t>Средства государственных внебюджетных фондов</a:t>
            </a:r>
          </a:p>
        </p:txBody>
      </p:sp>
      <p:sp>
        <p:nvSpPr>
          <p:cNvPr id="117" name="矩形 92">
            <a:extLst>
              <a:ext uri="{FF2B5EF4-FFF2-40B4-BE49-F238E27FC236}">
                <a16:creationId xmlns="" xmlns:a16="http://schemas.microsoft.com/office/drawing/2014/main" id="{94B6ADEC-32B1-485A-B1BD-767847D275D7}"/>
              </a:ext>
            </a:extLst>
          </p:cNvPr>
          <p:cNvSpPr/>
          <p:nvPr/>
        </p:nvSpPr>
        <p:spPr>
          <a:xfrm>
            <a:off x="8330629" y="4991410"/>
            <a:ext cx="2718139" cy="78445"/>
          </a:xfrm>
          <a:prstGeom prst="rect">
            <a:avLst/>
          </a:prstGeom>
          <a:solidFill>
            <a:schemeClr val="bg1">
              <a:lumMod val="75000"/>
              <a:alpha val="8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itchFamily="34" charset="0"/>
              <a:ea typeface="宋体"/>
            </a:endParaRPr>
          </a:p>
        </p:txBody>
      </p:sp>
      <p:sp>
        <p:nvSpPr>
          <p:cNvPr id="118" name="Rectangle 12">
            <a:extLst>
              <a:ext uri="{FF2B5EF4-FFF2-40B4-BE49-F238E27FC236}">
                <a16:creationId xmlns="" xmlns:a16="http://schemas.microsoft.com/office/drawing/2014/main" id="{3015391F-78E3-4EBA-9D7E-1470F7B86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135" y="4049229"/>
            <a:ext cx="27181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Средства Фонда содействия</a:t>
            </a:r>
          </a:p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 реформированию ЖКХ</a:t>
            </a:r>
          </a:p>
        </p:txBody>
      </p:sp>
      <p:sp>
        <p:nvSpPr>
          <p:cNvPr id="119" name="矩形 92">
            <a:extLst>
              <a:ext uri="{FF2B5EF4-FFF2-40B4-BE49-F238E27FC236}">
                <a16:creationId xmlns="" xmlns:a16="http://schemas.microsoft.com/office/drawing/2014/main" id="{CC1287CA-429C-4A10-BC78-88AD2EBA4AD4}"/>
              </a:ext>
            </a:extLst>
          </p:cNvPr>
          <p:cNvSpPr/>
          <p:nvPr/>
        </p:nvSpPr>
        <p:spPr>
          <a:xfrm>
            <a:off x="4536132" y="6163886"/>
            <a:ext cx="2718139" cy="78445"/>
          </a:xfrm>
          <a:prstGeom prst="rect">
            <a:avLst/>
          </a:prstGeom>
          <a:solidFill>
            <a:schemeClr val="accent5">
              <a:lumMod val="75000"/>
              <a:alpha val="8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itchFamily="34" charset="0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89614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B6C04C51-78D4-E2F2-2E52-D9E16C3FC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4FBB26AC-2B2A-BB24-169A-3482C372E637}"/>
              </a:ext>
            </a:extLst>
          </p:cNvPr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5BD2D980-94FB-809D-48A0-334A08D6E9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26A93595-001A-6FB3-719F-03BB67841E6D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E7BD4CE-D1DF-F2C3-AF75-73BB521CA0F8}"/>
              </a:ext>
            </a:extLst>
          </p:cNvPr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2023 год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282EFC72-CB85-5A06-8CBE-FE764AB228C5}"/>
              </a:ext>
            </a:extLst>
          </p:cNvPr>
          <p:cNvSpPr txBox="1"/>
          <p:nvPr/>
        </p:nvSpPr>
        <p:spPr>
          <a:xfrm>
            <a:off x="533400" y="944951"/>
            <a:ext cx="113538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Объем </a:t>
            </a:r>
            <a:r>
              <a:rPr lang="ru-RU" sz="1600" b="1" cap="small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нарушений , выявленных в рамках контрольных мероприятий, </a:t>
            </a:r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решение о реализации которых принято в 2023 году </a:t>
            </a:r>
          </a:p>
        </p:txBody>
      </p:sp>
      <p:grpSp>
        <p:nvGrpSpPr>
          <p:cNvPr id="3" name="组合 53">
            <a:extLst>
              <a:ext uri="{FF2B5EF4-FFF2-40B4-BE49-F238E27FC236}">
                <a16:creationId xmlns="" xmlns:a16="http://schemas.microsoft.com/office/drawing/2014/main" id="{39AD8AD9-5FB2-F94E-9085-57F8474C77B2}"/>
              </a:ext>
            </a:extLst>
          </p:cNvPr>
          <p:cNvGrpSpPr/>
          <p:nvPr/>
        </p:nvGrpSpPr>
        <p:grpSpPr>
          <a:xfrm>
            <a:off x="1828800" y="2496656"/>
            <a:ext cx="3352800" cy="2971800"/>
            <a:chOff x="2825749" y="2659655"/>
            <a:chExt cx="3465283" cy="3071351"/>
          </a:xfrm>
        </p:grpSpPr>
        <p:sp>
          <p:nvSpPr>
            <p:cNvPr id="8" name="Freeform 18">
              <a:extLst>
                <a:ext uri="{FF2B5EF4-FFF2-40B4-BE49-F238E27FC236}">
                  <a16:creationId xmlns="" xmlns:a16="http://schemas.microsoft.com/office/drawing/2014/main" id="{9522C2B4-FF6C-CDA6-AAF0-CB2748089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749" y="5015300"/>
              <a:ext cx="3465283" cy="715706"/>
            </a:xfrm>
            <a:custGeom>
              <a:avLst/>
              <a:gdLst>
                <a:gd name="T0" fmla="*/ 0 w 1530"/>
                <a:gd name="T1" fmla="*/ 0 h 316"/>
                <a:gd name="T2" fmla="*/ 1530 w 1530"/>
                <a:gd name="T3" fmla="*/ 0 h 316"/>
                <a:gd name="T4" fmla="*/ 1530 w 1530"/>
                <a:gd name="T5" fmla="*/ 214 h 316"/>
                <a:gd name="T6" fmla="*/ 1524 w 1530"/>
                <a:gd name="T7" fmla="*/ 228 h 316"/>
                <a:gd name="T8" fmla="*/ 1504 w 1530"/>
                <a:gd name="T9" fmla="*/ 241 h 316"/>
                <a:gd name="T10" fmla="*/ 1469 w 1530"/>
                <a:gd name="T11" fmla="*/ 253 h 316"/>
                <a:gd name="T12" fmla="*/ 1427 w 1530"/>
                <a:gd name="T13" fmla="*/ 265 h 316"/>
                <a:gd name="T14" fmla="*/ 1372 w 1530"/>
                <a:gd name="T15" fmla="*/ 275 h 316"/>
                <a:gd name="T16" fmla="*/ 1307 w 1530"/>
                <a:gd name="T17" fmla="*/ 285 h 316"/>
                <a:gd name="T18" fmla="*/ 1232 w 1530"/>
                <a:gd name="T19" fmla="*/ 296 h 316"/>
                <a:gd name="T20" fmla="*/ 1151 w 1530"/>
                <a:gd name="T21" fmla="*/ 302 h 316"/>
                <a:gd name="T22" fmla="*/ 1063 w 1530"/>
                <a:gd name="T23" fmla="*/ 308 h 316"/>
                <a:gd name="T24" fmla="*/ 968 w 1530"/>
                <a:gd name="T25" fmla="*/ 312 h 316"/>
                <a:gd name="T26" fmla="*/ 869 w 1530"/>
                <a:gd name="T27" fmla="*/ 316 h 316"/>
                <a:gd name="T28" fmla="*/ 765 w 1530"/>
                <a:gd name="T29" fmla="*/ 316 h 316"/>
                <a:gd name="T30" fmla="*/ 662 w 1530"/>
                <a:gd name="T31" fmla="*/ 316 h 316"/>
                <a:gd name="T32" fmla="*/ 562 w 1530"/>
                <a:gd name="T33" fmla="*/ 312 h 316"/>
                <a:gd name="T34" fmla="*/ 467 w 1530"/>
                <a:gd name="T35" fmla="*/ 308 h 316"/>
                <a:gd name="T36" fmla="*/ 380 w 1530"/>
                <a:gd name="T37" fmla="*/ 302 h 316"/>
                <a:gd name="T38" fmla="*/ 298 w 1530"/>
                <a:gd name="T39" fmla="*/ 296 h 316"/>
                <a:gd name="T40" fmla="*/ 223 w 1530"/>
                <a:gd name="T41" fmla="*/ 285 h 316"/>
                <a:gd name="T42" fmla="*/ 158 w 1530"/>
                <a:gd name="T43" fmla="*/ 275 h 316"/>
                <a:gd name="T44" fmla="*/ 104 w 1530"/>
                <a:gd name="T45" fmla="*/ 265 h 316"/>
                <a:gd name="T46" fmla="*/ 59 w 1530"/>
                <a:gd name="T47" fmla="*/ 253 h 316"/>
                <a:gd name="T48" fmla="*/ 27 w 1530"/>
                <a:gd name="T49" fmla="*/ 241 h 316"/>
                <a:gd name="T50" fmla="*/ 6 w 1530"/>
                <a:gd name="T51" fmla="*/ 228 h 316"/>
                <a:gd name="T52" fmla="*/ 0 w 1530"/>
                <a:gd name="T53" fmla="*/ 214 h 316"/>
                <a:gd name="T54" fmla="*/ 0 w 1530"/>
                <a:gd name="T5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30" h="316">
                  <a:moveTo>
                    <a:pt x="0" y="0"/>
                  </a:moveTo>
                  <a:lnTo>
                    <a:pt x="1530" y="0"/>
                  </a:lnTo>
                  <a:lnTo>
                    <a:pt x="1530" y="214"/>
                  </a:lnTo>
                  <a:lnTo>
                    <a:pt x="1524" y="228"/>
                  </a:lnTo>
                  <a:lnTo>
                    <a:pt x="1504" y="241"/>
                  </a:lnTo>
                  <a:lnTo>
                    <a:pt x="1469" y="253"/>
                  </a:lnTo>
                  <a:lnTo>
                    <a:pt x="1427" y="265"/>
                  </a:lnTo>
                  <a:lnTo>
                    <a:pt x="1372" y="275"/>
                  </a:lnTo>
                  <a:lnTo>
                    <a:pt x="1307" y="285"/>
                  </a:lnTo>
                  <a:lnTo>
                    <a:pt x="1232" y="296"/>
                  </a:lnTo>
                  <a:lnTo>
                    <a:pt x="1151" y="302"/>
                  </a:lnTo>
                  <a:lnTo>
                    <a:pt x="1063" y="308"/>
                  </a:lnTo>
                  <a:lnTo>
                    <a:pt x="968" y="312"/>
                  </a:lnTo>
                  <a:lnTo>
                    <a:pt x="869" y="316"/>
                  </a:lnTo>
                  <a:lnTo>
                    <a:pt x="765" y="316"/>
                  </a:lnTo>
                  <a:lnTo>
                    <a:pt x="662" y="316"/>
                  </a:lnTo>
                  <a:lnTo>
                    <a:pt x="562" y="312"/>
                  </a:lnTo>
                  <a:lnTo>
                    <a:pt x="467" y="308"/>
                  </a:lnTo>
                  <a:lnTo>
                    <a:pt x="380" y="302"/>
                  </a:lnTo>
                  <a:lnTo>
                    <a:pt x="298" y="296"/>
                  </a:lnTo>
                  <a:lnTo>
                    <a:pt x="223" y="285"/>
                  </a:lnTo>
                  <a:lnTo>
                    <a:pt x="158" y="275"/>
                  </a:lnTo>
                  <a:lnTo>
                    <a:pt x="104" y="265"/>
                  </a:lnTo>
                  <a:lnTo>
                    <a:pt x="59" y="253"/>
                  </a:lnTo>
                  <a:lnTo>
                    <a:pt x="27" y="241"/>
                  </a:lnTo>
                  <a:lnTo>
                    <a:pt x="6" y="228"/>
                  </a:lnTo>
                  <a:lnTo>
                    <a:pt x="0" y="2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C4B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19">
              <a:extLst>
                <a:ext uri="{FF2B5EF4-FFF2-40B4-BE49-F238E27FC236}">
                  <a16:creationId xmlns="" xmlns:a16="http://schemas.microsoft.com/office/drawing/2014/main" id="{9144B46B-FDBB-8720-DBFA-BCC47BF29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749" y="4779752"/>
              <a:ext cx="3465283" cy="462038"/>
            </a:xfrm>
            <a:custGeom>
              <a:avLst/>
              <a:gdLst>
                <a:gd name="T0" fmla="*/ 765 w 1530"/>
                <a:gd name="T1" fmla="*/ 0 h 204"/>
                <a:gd name="T2" fmla="*/ 869 w 1530"/>
                <a:gd name="T3" fmla="*/ 0 h 204"/>
                <a:gd name="T4" fmla="*/ 968 w 1530"/>
                <a:gd name="T5" fmla="*/ 2 h 204"/>
                <a:gd name="T6" fmla="*/ 1063 w 1530"/>
                <a:gd name="T7" fmla="*/ 8 h 204"/>
                <a:gd name="T8" fmla="*/ 1151 w 1530"/>
                <a:gd name="T9" fmla="*/ 12 h 204"/>
                <a:gd name="T10" fmla="*/ 1232 w 1530"/>
                <a:gd name="T11" fmla="*/ 21 h 204"/>
                <a:gd name="T12" fmla="*/ 1307 w 1530"/>
                <a:gd name="T13" fmla="*/ 29 h 204"/>
                <a:gd name="T14" fmla="*/ 1372 w 1530"/>
                <a:gd name="T15" fmla="*/ 39 h 204"/>
                <a:gd name="T16" fmla="*/ 1427 w 1530"/>
                <a:gd name="T17" fmla="*/ 51 h 204"/>
                <a:gd name="T18" fmla="*/ 1469 w 1530"/>
                <a:gd name="T19" fmla="*/ 61 h 204"/>
                <a:gd name="T20" fmla="*/ 1504 w 1530"/>
                <a:gd name="T21" fmla="*/ 76 h 204"/>
                <a:gd name="T22" fmla="*/ 1524 w 1530"/>
                <a:gd name="T23" fmla="*/ 88 h 204"/>
                <a:gd name="T24" fmla="*/ 1530 w 1530"/>
                <a:gd name="T25" fmla="*/ 102 h 204"/>
                <a:gd name="T26" fmla="*/ 1524 w 1530"/>
                <a:gd name="T27" fmla="*/ 116 h 204"/>
                <a:gd name="T28" fmla="*/ 1504 w 1530"/>
                <a:gd name="T29" fmla="*/ 129 h 204"/>
                <a:gd name="T30" fmla="*/ 1469 w 1530"/>
                <a:gd name="T31" fmla="*/ 143 h 204"/>
                <a:gd name="T32" fmla="*/ 1427 w 1530"/>
                <a:gd name="T33" fmla="*/ 153 h 204"/>
                <a:gd name="T34" fmla="*/ 1372 w 1530"/>
                <a:gd name="T35" fmla="*/ 165 h 204"/>
                <a:gd name="T36" fmla="*/ 1307 w 1530"/>
                <a:gd name="T37" fmla="*/ 175 h 204"/>
                <a:gd name="T38" fmla="*/ 1232 w 1530"/>
                <a:gd name="T39" fmla="*/ 184 h 204"/>
                <a:gd name="T40" fmla="*/ 1151 w 1530"/>
                <a:gd name="T41" fmla="*/ 190 h 204"/>
                <a:gd name="T42" fmla="*/ 1063 w 1530"/>
                <a:gd name="T43" fmla="*/ 196 h 204"/>
                <a:gd name="T44" fmla="*/ 968 w 1530"/>
                <a:gd name="T45" fmla="*/ 202 h 204"/>
                <a:gd name="T46" fmla="*/ 869 w 1530"/>
                <a:gd name="T47" fmla="*/ 204 h 204"/>
                <a:gd name="T48" fmla="*/ 765 w 1530"/>
                <a:gd name="T49" fmla="*/ 204 h 204"/>
                <a:gd name="T50" fmla="*/ 662 w 1530"/>
                <a:gd name="T51" fmla="*/ 204 h 204"/>
                <a:gd name="T52" fmla="*/ 562 w 1530"/>
                <a:gd name="T53" fmla="*/ 202 h 204"/>
                <a:gd name="T54" fmla="*/ 467 w 1530"/>
                <a:gd name="T55" fmla="*/ 196 h 204"/>
                <a:gd name="T56" fmla="*/ 380 w 1530"/>
                <a:gd name="T57" fmla="*/ 190 h 204"/>
                <a:gd name="T58" fmla="*/ 298 w 1530"/>
                <a:gd name="T59" fmla="*/ 184 h 204"/>
                <a:gd name="T60" fmla="*/ 223 w 1530"/>
                <a:gd name="T61" fmla="*/ 175 h 204"/>
                <a:gd name="T62" fmla="*/ 158 w 1530"/>
                <a:gd name="T63" fmla="*/ 165 h 204"/>
                <a:gd name="T64" fmla="*/ 104 w 1530"/>
                <a:gd name="T65" fmla="*/ 153 h 204"/>
                <a:gd name="T66" fmla="*/ 59 w 1530"/>
                <a:gd name="T67" fmla="*/ 143 h 204"/>
                <a:gd name="T68" fmla="*/ 27 w 1530"/>
                <a:gd name="T69" fmla="*/ 129 h 204"/>
                <a:gd name="T70" fmla="*/ 6 w 1530"/>
                <a:gd name="T71" fmla="*/ 116 h 204"/>
                <a:gd name="T72" fmla="*/ 0 w 1530"/>
                <a:gd name="T73" fmla="*/ 102 h 204"/>
                <a:gd name="T74" fmla="*/ 6 w 1530"/>
                <a:gd name="T75" fmla="*/ 88 h 204"/>
                <a:gd name="T76" fmla="*/ 27 w 1530"/>
                <a:gd name="T77" fmla="*/ 76 h 204"/>
                <a:gd name="T78" fmla="*/ 59 w 1530"/>
                <a:gd name="T79" fmla="*/ 61 h 204"/>
                <a:gd name="T80" fmla="*/ 104 w 1530"/>
                <a:gd name="T81" fmla="*/ 51 h 204"/>
                <a:gd name="T82" fmla="*/ 158 w 1530"/>
                <a:gd name="T83" fmla="*/ 39 h 204"/>
                <a:gd name="T84" fmla="*/ 223 w 1530"/>
                <a:gd name="T85" fmla="*/ 29 h 204"/>
                <a:gd name="T86" fmla="*/ 298 w 1530"/>
                <a:gd name="T87" fmla="*/ 21 h 204"/>
                <a:gd name="T88" fmla="*/ 380 w 1530"/>
                <a:gd name="T89" fmla="*/ 12 h 204"/>
                <a:gd name="T90" fmla="*/ 467 w 1530"/>
                <a:gd name="T91" fmla="*/ 8 h 204"/>
                <a:gd name="T92" fmla="*/ 562 w 1530"/>
                <a:gd name="T93" fmla="*/ 2 h 204"/>
                <a:gd name="T94" fmla="*/ 662 w 1530"/>
                <a:gd name="T95" fmla="*/ 0 h 204"/>
                <a:gd name="T96" fmla="*/ 765 w 1530"/>
                <a:gd name="T9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30" h="204">
                  <a:moveTo>
                    <a:pt x="765" y="0"/>
                  </a:moveTo>
                  <a:lnTo>
                    <a:pt x="869" y="0"/>
                  </a:lnTo>
                  <a:lnTo>
                    <a:pt x="968" y="2"/>
                  </a:lnTo>
                  <a:lnTo>
                    <a:pt x="1063" y="8"/>
                  </a:lnTo>
                  <a:lnTo>
                    <a:pt x="1151" y="12"/>
                  </a:lnTo>
                  <a:lnTo>
                    <a:pt x="1232" y="21"/>
                  </a:lnTo>
                  <a:lnTo>
                    <a:pt x="1307" y="29"/>
                  </a:lnTo>
                  <a:lnTo>
                    <a:pt x="1372" y="39"/>
                  </a:lnTo>
                  <a:lnTo>
                    <a:pt x="1427" y="51"/>
                  </a:lnTo>
                  <a:lnTo>
                    <a:pt x="1469" y="61"/>
                  </a:lnTo>
                  <a:lnTo>
                    <a:pt x="1504" y="76"/>
                  </a:lnTo>
                  <a:lnTo>
                    <a:pt x="1524" y="88"/>
                  </a:lnTo>
                  <a:lnTo>
                    <a:pt x="1530" y="102"/>
                  </a:lnTo>
                  <a:lnTo>
                    <a:pt x="1524" y="116"/>
                  </a:lnTo>
                  <a:lnTo>
                    <a:pt x="1504" y="129"/>
                  </a:lnTo>
                  <a:lnTo>
                    <a:pt x="1469" y="143"/>
                  </a:lnTo>
                  <a:lnTo>
                    <a:pt x="1427" y="153"/>
                  </a:lnTo>
                  <a:lnTo>
                    <a:pt x="1372" y="165"/>
                  </a:lnTo>
                  <a:lnTo>
                    <a:pt x="1307" y="175"/>
                  </a:lnTo>
                  <a:lnTo>
                    <a:pt x="1232" y="184"/>
                  </a:lnTo>
                  <a:lnTo>
                    <a:pt x="1151" y="190"/>
                  </a:lnTo>
                  <a:lnTo>
                    <a:pt x="1063" y="196"/>
                  </a:lnTo>
                  <a:lnTo>
                    <a:pt x="968" y="202"/>
                  </a:lnTo>
                  <a:lnTo>
                    <a:pt x="869" y="204"/>
                  </a:lnTo>
                  <a:lnTo>
                    <a:pt x="765" y="204"/>
                  </a:lnTo>
                  <a:lnTo>
                    <a:pt x="662" y="204"/>
                  </a:lnTo>
                  <a:lnTo>
                    <a:pt x="562" y="202"/>
                  </a:lnTo>
                  <a:lnTo>
                    <a:pt x="467" y="196"/>
                  </a:lnTo>
                  <a:lnTo>
                    <a:pt x="380" y="190"/>
                  </a:lnTo>
                  <a:lnTo>
                    <a:pt x="298" y="184"/>
                  </a:lnTo>
                  <a:lnTo>
                    <a:pt x="223" y="175"/>
                  </a:lnTo>
                  <a:lnTo>
                    <a:pt x="158" y="165"/>
                  </a:lnTo>
                  <a:lnTo>
                    <a:pt x="104" y="153"/>
                  </a:lnTo>
                  <a:lnTo>
                    <a:pt x="59" y="143"/>
                  </a:lnTo>
                  <a:lnTo>
                    <a:pt x="27" y="129"/>
                  </a:lnTo>
                  <a:lnTo>
                    <a:pt x="6" y="116"/>
                  </a:lnTo>
                  <a:lnTo>
                    <a:pt x="0" y="102"/>
                  </a:lnTo>
                  <a:lnTo>
                    <a:pt x="6" y="88"/>
                  </a:lnTo>
                  <a:lnTo>
                    <a:pt x="27" y="76"/>
                  </a:lnTo>
                  <a:lnTo>
                    <a:pt x="59" y="61"/>
                  </a:lnTo>
                  <a:lnTo>
                    <a:pt x="104" y="51"/>
                  </a:lnTo>
                  <a:lnTo>
                    <a:pt x="158" y="39"/>
                  </a:lnTo>
                  <a:lnTo>
                    <a:pt x="223" y="29"/>
                  </a:lnTo>
                  <a:lnTo>
                    <a:pt x="298" y="21"/>
                  </a:lnTo>
                  <a:lnTo>
                    <a:pt x="380" y="12"/>
                  </a:lnTo>
                  <a:lnTo>
                    <a:pt x="467" y="8"/>
                  </a:lnTo>
                  <a:lnTo>
                    <a:pt x="562" y="2"/>
                  </a:lnTo>
                  <a:lnTo>
                    <a:pt x="662" y="0"/>
                  </a:lnTo>
                  <a:lnTo>
                    <a:pt x="765" y="0"/>
                  </a:lnTo>
                  <a:close/>
                </a:path>
              </a:pathLst>
            </a:custGeom>
            <a:solidFill>
              <a:srgbClr val="39A097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2">
              <a:extLst>
                <a:ext uri="{FF2B5EF4-FFF2-40B4-BE49-F238E27FC236}">
                  <a16:creationId xmlns="" xmlns:a16="http://schemas.microsoft.com/office/drawing/2014/main" id="{75945DF1-2131-3609-C471-824E28202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827" y="4544203"/>
              <a:ext cx="2987392" cy="604727"/>
            </a:xfrm>
            <a:custGeom>
              <a:avLst/>
              <a:gdLst>
                <a:gd name="T0" fmla="*/ 0 w 1319"/>
                <a:gd name="T1" fmla="*/ 0 h 267"/>
                <a:gd name="T2" fmla="*/ 1319 w 1319"/>
                <a:gd name="T3" fmla="*/ 0 h 267"/>
                <a:gd name="T4" fmla="*/ 1319 w 1319"/>
                <a:gd name="T5" fmla="*/ 177 h 267"/>
                <a:gd name="T6" fmla="*/ 1310 w 1319"/>
                <a:gd name="T7" fmla="*/ 192 h 267"/>
                <a:gd name="T8" fmla="*/ 1290 w 1319"/>
                <a:gd name="T9" fmla="*/ 204 h 267"/>
                <a:gd name="T10" fmla="*/ 1258 w 1319"/>
                <a:gd name="T11" fmla="*/ 216 h 267"/>
                <a:gd name="T12" fmla="*/ 1213 w 1319"/>
                <a:gd name="T13" fmla="*/ 226 h 267"/>
                <a:gd name="T14" fmla="*/ 1156 w 1319"/>
                <a:gd name="T15" fmla="*/ 237 h 267"/>
                <a:gd name="T16" fmla="*/ 1091 w 1319"/>
                <a:gd name="T17" fmla="*/ 245 h 267"/>
                <a:gd name="T18" fmla="*/ 1018 w 1319"/>
                <a:gd name="T19" fmla="*/ 253 h 267"/>
                <a:gd name="T20" fmla="*/ 937 w 1319"/>
                <a:gd name="T21" fmla="*/ 259 h 267"/>
                <a:gd name="T22" fmla="*/ 850 w 1319"/>
                <a:gd name="T23" fmla="*/ 263 h 267"/>
                <a:gd name="T24" fmla="*/ 757 w 1319"/>
                <a:gd name="T25" fmla="*/ 265 h 267"/>
                <a:gd name="T26" fmla="*/ 659 w 1319"/>
                <a:gd name="T27" fmla="*/ 267 h 267"/>
                <a:gd name="T28" fmla="*/ 562 w 1319"/>
                <a:gd name="T29" fmla="*/ 265 h 267"/>
                <a:gd name="T30" fmla="*/ 468 w 1319"/>
                <a:gd name="T31" fmla="*/ 263 h 267"/>
                <a:gd name="T32" fmla="*/ 381 w 1319"/>
                <a:gd name="T33" fmla="*/ 259 h 267"/>
                <a:gd name="T34" fmla="*/ 300 w 1319"/>
                <a:gd name="T35" fmla="*/ 253 h 267"/>
                <a:gd name="T36" fmla="*/ 227 w 1319"/>
                <a:gd name="T37" fmla="*/ 245 h 267"/>
                <a:gd name="T38" fmla="*/ 162 w 1319"/>
                <a:gd name="T39" fmla="*/ 237 h 267"/>
                <a:gd name="T40" fmla="*/ 105 w 1319"/>
                <a:gd name="T41" fmla="*/ 226 h 267"/>
                <a:gd name="T42" fmla="*/ 61 w 1319"/>
                <a:gd name="T43" fmla="*/ 216 h 267"/>
                <a:gd name="T44" fmla="*/ 28 w 1319"/>
                <a:gd name="T45" fmla="*/ 204 h 267"/>
                <a:gd name="T46" fmla="*/ 6 w 1319"/>
                <a:gd name="T47" fmla="*/ 192 h 267"/>
                <a:gd name="T48" fmla="*/ 0 w 1319"/>
                <a:gd name="T49" fmla="*/ 177 h 267"/>
                <a:gd name="T50" fmla="*/ 0 w 1319"/>
                <a:gd name="T5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19" h="267">
                  <a:moveTo>
                    <a:pt x="0" y="0"/>
                  </a:moveTo>
                  <a:lnTo>
                    <a:pt x="1319" y="0"/>
                  </a:lnTo>
                  <a:lnTo>
                    <a:pt x="1319" y="177"/>
                  </a:lnTo>
                  <a:lnTo>
                    <a:pt x="1310" y="192"/>
                  </a:lnTo>
                  <a:lnTo>
                    <a:pt x="1290" y="204"/>
                  </a:lnTo>
                  <a:lnTo>
                    <a:pt x="1258" y="216"/>
                  </a:lnTo>
                  <a:lnTo>
                    <a:pt x="1213" y="226"/>
                  </a:lnTo>
                  <a:lnTo>
                    <a:pt x="1156" y="237"/>
                  </a:lnTo>
                  <a:lnTo>
                    <a:pt x="1091" y="245"/>
                  </a:lnTo>
                  <a:lnTo>
                    <a:pt x="1018" y="253"/>
                  </a:lnTo>
                  <a:lnTo>
                    <a:pt x="937" y="259"/>
                  </a:lnTo>
                  <a:lnTo>
                    <a:pt x="850" y="263"/>
                  </a:lnTo>
                  <a:lnTo>
                    <a:pt x="757" y="265"/>
                  </a:lnTo>
                  <a:lnTo>
                    <a:pt x="659" y="267"/>
                  </a:lnTo>
                  <a:lnTo>
                    <a:pt x="562" y="265"/>
                  </a:lnTo>
                  <a:lnTo>
                    <a:pt x="468" y="263"/>
                  </a:lnTo>
                  <a:lnTo>
                    <a:pt x="381" y="259"/>
                  </a:lnTo>
                  <a:lnTo>
                    <a:pt x="300" y="253"/>
                  </a:lnTo>
                  <a:lnTo>
                    <a:pt x="227" y="245"/>
                  </a:lnTo>
                  <a:lnTo>
                    <a:pt x="162" y="237"/>
                  </a:lnTo>
                  <a:lnTo>
                    <a:pt x="105" y="226"/>
                  </a:lnTo>
                  <a:lnTo>
                    <a:pt x="61" y="216"/>
                  </a:lnTo>
                  <a:lnTo>
                    <a:pt x="28" y="204"/>
                  </a:lnTo>
                  <a:lnTo>
                    <a:pt x="6" y="192"/>
                  </a:lnTo>
                  <a:lnTo>
                    <a:pt x="0" y="1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23">
              <a:extLst>
                <a:ext uri="{FF2B5EF4-FFF2-40B4-BE49-F238E27FC236}">
                  <a16:creationId xmlns="" xmlns:a16="http://schemas.microsoft.com/office/drawing/2014/main" id="{EA940BBC-8695-B6F0-C7A9-F23420771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827" y="4342629"/>
              <a:ext cx="2987392" cy="400886"/>
            </a:xfrm>
            <a:custGeom>
              <a:avLst/>
              <a:gdLst>
                <a:gd name="T0" fmla="*/ 659 w 1319"/>
                <a:gd name="T1" fmla="*/ 0 h 177"/>
                <a:gd name="T2" fmla="*/ 757 w 1319"/>
                <a:gd name="T3" fmla="*/ 2 h 177"/>
                <a:gd name="T4" fmla="*/ 850 w 1319"/>
                <a:gd name="T5" fmla="*/ 4 h 177"/>
                <a:gd name="T6" fmla="*/ 937 w 1319"/>
                <a:gd name="T7" fmla="*/ 8 h 177"/>
                <a:gd name="T8" fmla="*/ 1018 w 1319"/>
                <a:gd name="T9" fmla="*/ 14 h 177"/>
                <a:gd name="T10" fmla="*/ 1091 w 1319"/>
                <a:gd name="T11" fmla="*/ 22 h 177"/>
                <a:gd name="T12" fmla="*/ 1156 w 1319"/>
                <a:gd name="T13" fmla="*/ 30 h 177"/>
                <a:gd name="T14" fmla="*/ 1213 w 1319"/>
                <a:gd name="T15" fmla="*/ 40 h 177"/>
                <a:gd name="T16" fmla="*/ 1258 w 1319"/>
                <a:gd name="T17" fmla="*/ 50 h 177"/>
                <a:gd name="T18" fmla="*/ 1290 w 1319"/>
                <a:gd name="T19" fmla="*/ 63 h 177"/>
                <a:gd name="T20" fmla="*/ 1310 w 1319"/>
                <a:gd name="T21" fmla="*/ 75 h 177"/>
                <a:gd name="T22" fmla="*/ 1319 w 1319"/>
                <a:gd name="T23" fmla="*/ 89 h 177"/>
                <a:gd name="T24" fmla="*/ 1310 w 1319"/>
                <a:gd name="T25" fmla="*/ 101 h 177"/>
                <a:gd name="T26" fmla="*/ 1290 w 1319"/>
                <a:gd name="T27" fmla="*/ 114 h 177"/>
                <a:gd name="T28" fmla="*/ 1258 w 1319"/>
                <a:gd name="T29" fmla="*/ 126 h 177"/>
                <a:gd name="T30" fmla="*/ 1213 w 1319"/>
                <a:gd name="T31" fmla="*/ 136 h 177"/>
                <a:gd name="T32" fmla="*/ 1156 w 1319"/>
                <a:gd name="T33" fmla="*/ 146 h 177"/>
                <a:gd name="T34" fmla="*/ 1091 w 1319"/>
                <a:gd name="T35" fmla="*/ 156 h 177"/>
                <a:gd name="T36" fmla="*/ 1018 w 1319"/>
                <a:gd name="T37" fmla="*/ 163 h 177"/>
                <a:gd name="T38" fmla="*/ 937 w 1319"/>
                <a:gd name="T39" fmla="*/ 169 h 177"/>
                <a:gd name="T40" fmla="*/ 850 w 1319"/>
                <a:gd name="T41" fmla="*/ 173 h 177"/>
                <a:gd name="T42" fmla="*/ 757 w 1319"/>
                <a:gd name="T43" fmla="*/ 177 h 177"/>
                <a:gd name="T44" fmla="*/ 659 w 1319"/>
                <a:gd name="T45" fmla="*/ 177 h 177"/>
                <a:gd name="T46" fmla="*/ 562 w 1319"/>
                <a:gd name="T47" fmla="*/ 177 h 177"/>
                <a:gd name="T48" fmla="*/ 468 w 1319"/>
                <a:gd name="T49" fmla="*/ 173 h 177"/>
                <a:gd name="T50" fmla="*/ 381 w 1319"/>
                <a:gd name="T51" fmla="*/ 169 h 177"/>
                <a:gd name="T52" fmla="*/ 300 w 1319"/>
                <a:gd name="T53" fmla="*/ 163 h 177"/>
                <a:gd name="T54" fmla="*/ 227 w 1319"/>
                <a:gd name="T55" fmla="*/ 156 h 177"/>
                <a:gd name="T56" fmla="*/ 162 w 1319"/>
                <a:gd name="T57" fmla="*/ 146 h 177"/>
                <a:gd name="T58" fmla="*/ 105 w 1319"/>
                <a:gd name="T59" fmla="*/ 136 h 177"/>
                <a:gd name="T60" fmla="*/ 61 w 1319"/>
                <a:gd name="T61" fmla="*/ 126 h 177"/>
                <a:gd name="T62" fmla="*/ 28 w 1319"/>
                <a:gd name="T63" fmla="*/ 114 h 177"/>
                <a:gd name="T64" fmla="*/ 6 w 1319"/>
                <a:gd name="T65" fmla="*/ 101 h 177"/>
                <a:gd name="T66" fmla="*/ 0 w 1319"/>
                <a:gd name="T67" fmla="*/ 89 h 177"/>
                <a:gd name="T68" fmla="*/ 6 w 1319"/>
                <a:gd name="T69" fmla="*/ 75 h 177"/>
                <a:gd name="T70" fmla="*/ 28 w 1319"/>
                <a:gd name="T71" fmla="*/ 63 h 177"/>
                <a:gd name="T72" fmla="*/ 61 w 1319"/>
                <a:gd name="T73" fmla="*/ 50 h 177"/>
                <a:gd name="T74" fmla="*/ 105 w 1319"/>
                <a:gd name="T75" fmla="*/ 40 h 177"/>
                <a:gd name="T76" fmla="*/ 162 w 1319"/>
                <a:gd name="T77" fmla="*/ 30 h 177"/>
                <a:gd name="T78" fmla="*/ 227 w 1319"/>
                <a:gd name="T79" fmla="*/ 22 h 177"/>
                <a:gd name="T80" fmla="*/ 300 w 1319"/>
                <a:gd name="T81" fmla="*/ 14 h 177"/>
                <a:gd name="T82" fmla="*/ 381 w 1319"/>
                <a:gd name="T83" fmla="*/ 8 h 177"/>
                <a:gd name="T84" fmla="*/ 468 w 1319"/>
                <a:gd name="T85" fmla="*/ 4 h 177"/>
                <a:gd name="T86" fmla="*/ 562 w 1319"/>
                <a:gd name="T87" fmla="*/ 2 h 177"/>
                <a:gd name="T88" fmla="*/ 659 w 1319"/>
                <a:gd name="T8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19" h="177">
                  <a:moveTo>
                    <a:pt x="659" y="0"/>
                  </a:moveTo>
                  <a:lnTo>
                    <a:pt x="757" y="2"/>
                  </a:lnTo>
                  <a:lnTo>
                    <a:pt x="850" y="4"/>
                  </a:lnTo>
                  <a:lnTo>
                    <a:pt x="937" y="8"/>
                  </a:lnTo>
                  <a:lnTo>
                    <a:pt x="1018" y="14"/>
                  </a:lnTo>
                  <a:lnTo>
                    <a:pt x="1091" y="22"/>
                  </a:lnTo>
                  <a:lnTo>
                    <a:pt x="1156" y="30"/>
                  </a:lnTo>
                  <a:lnTo>
                    <a:pt x="1213" y="40"/>
                  </a:lnTo>
                  <a:lnTo>
                    <a:pt x="1258" y="50"/>
                  </a:lnTo>
                  <a:lnTo>
                    <a:pt x="1290" y="63"/>
                  </a:lnTo>
                  <a:lnTo>
                    <a:pt x="1310" y="75"/>
                  </a:lnTo>
                  <a:lnTo>
                    <a:pt x="1319" y="89"/>
                  </a:lnTo>
                  <a:lnTo>
                    <a:pt x="1310" y="101"/>
                  </a:lnTo>
                  <a:lnTo>
                    <a:pt x="1290" y="114"/>
                  </a:lnTo>
                  <a:lnTo>
                    <a:pt x="1258" y="126"/>
                  </a:lnTo>
                  <a:lnTo>
                    <a:pt x="1213" y="136"/>
                  </a:lnTo>
                  <a:lnTo>
                    <a:pt x="1156" y="146"/>
                  </a:lnTo>
                  <a:lnTo>
                    <a:pt x="1091" y="156"/>
                  </a:lnTo>
                  <a:lnTo>
                    <a:pt x="1018" y="163"/>
                  </a:lnTo>
                  <a:lnTo>
                    <a:pt x="937" y="169"/>
                  </a:lnTo>
                  <a:lnTo>
                    <a:pt x="850" y="173"/>
                  </a:lnTo>
                  <a:lnTo>
                    <a:pt x="757" y="177"/>
                  </a:lnTo>
                  <a:lnTo>
                    <a:pt x="659" y="177"/>
                  </a:lnTo>
                  <a:lnTo>
                    <a:pt x="562" y="177"/>
                  </a:lnTo>
                  <a:lnTo>
                    <a:pt x="468" y="173"/>
                  </a:lnTo>
                  <a:lnTo>
                    <a:pt x="381" y="169"/>
                  </a:lnTo>
                  <a:lnTo>
                    <a:pt x="300" y="163"/>
                  </a:lnTo>
                  <a:lnTo>
                    <a:pt x="227" y="156"/>
                  </a:lnTo>
                  <a:lnTo>
                    <a:pt x="162" y="146"/>
                  </a:lnTo>
                  <a:lnTo>
                    <a:pt x="105" y="136"/>
                  </a:lnTo>
                  <a:lnTo>
                    <a:pt x="61" y="126"/>
                  </a:lnTo>
                  <a:lnTo>
                    <a:pt x="28" y="114"/>
                  </a:lnTo>
                  <a:lnTo>
                    <a:pt x="6" y="101"/>
                  </a:lnTo>
                  <a:lnTo>
                    <a:pt x="0" y="89"/>
                  </a:lnTo>
                  <a:lnTo>
                    <a:pt x="6" y="75"/>
                  </a:lnTo>
                  <a:lnTo>
                    <a:pt x="28" y="63"/>
                  </a:lnTo>
                  <a:lnTo>
                    <a:pt x="61" y="50"/>
                  </a:lnTo>
                  <a:lnTo>
                    <a:pt x="105" y="40"/>
                  </a:lnTo>
                  <a:lnTo>
                    <a:pt x="162" y="30"/>
                  </a:lnTo>
                  <a:lnTo>
                    <a:pt x="227" y="22"/>
                  </a:lnTo>
                  <a:lnTo>
                    <a:pt x="300" y="14"/>
                  </a:lnTo>
                  <a:lnTo>
                    <a:pt x="381" y="8"/>
                  </a:lnTo>
                  <a:lnTo>
                    <a:pt x="468" y="4"/>
                  </a:lnTo>
                  <a:lnTo>
                    <a:pt x="562" y="2"/>
                  </a:lnTo>
                  <a:lnTo>
                    <a:pt x="659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26">
              <a:extLst>
                <a:ext uri="{FF2B5EF4-FFF2-40B4-BE49-F238E27FC236}">
                  <a16:creationId xmlns="" xmlns:a16="http://schemas.microsoft.com/office/drawing/2014/main" id="{703381E9-D533-B1F3-D7B3-1DE47A004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0052" y="4143318"/>
              <a:ext cx="2536678" cy="520925"/>
            </a:xfrm>
            <a:custGeom>
              <a:avLst/>
              <a:gdLst>
                <a:gd name="T0" fmla="*/ 0 w 1120"/>
                <a:gd name="T1" fmla="*/ 0 h 230"/>
                <a:gd name="T2" fmla="*/ 1120 w 1120"/>
                <a:gd name="T3" fmla="*/ 0 h 230"/>
                <a:gd name="T4" fmla="*/ 1120 w 1120"/>
                <a:gd name="T5" fmla="*/ 153 h 230"/>
                <a:gd name="T6" fmla="*/ 1114 w 1120"/>
                <a:gd name="T7" fmla="*/ 167 h 230"/>
                <a:gd name="T8" fmla="*/ 1092 w 1120"/>
                <a:gd name="T9" fmla="*/ 177 h 230"/>
                <a:gd name="T10" fmla="*/ 1057 w 1120"/>
                <a:gd name="T11" fmla="*/ 189 h 230"/>
                <a:gd name="T12" fmla="*/ 1013 w 1120"/>
                <a:gd name="T13" fmla="*/ 200 h 230"/>
                <a:gd name="T14" fmla="*/ 956 w 1120"/>
                <a:gd name="T15" fmla="*/ 208 h 230"/>
                <a:gd name="T16" fmla="*/ 891 w 1120"/>
                <a:gd name="T17" fmla="*/ 216 h 230"/>
                <a:gd name="T18" fmla="*/ 818 w 1120"/>
                <a:gd name="T19" fmla="*/ 222 h 230"/>
                <a:gd name="T20" fmla="*/ 737 w 1120"/>
                <a:gd name="T21" fmla="*/ 226 h 230"/>
                <a:gd name="T22" fmla="*/ 651 w 1120"/>
                <a:gd name="T23" fmla="*/ 230 h 230"/>
                <a:gd name="T24" fmla="*/ 560 w 1120"/>
                <a:gd name="T25" fmla="*/ 230 h 230"/>
                <a:gd name="T26" fmla="*/ 469 w 1120"/>
                <a:gd name="T27" fmla="*/ 230 h 230"/>
                <a:gd name="T28" fmla="*/ 384 w 1120"/>
                <a:gd name="T29" fmla="*/ 226 h 230"/>
                <a:gd name="T30" fmla="*/ 302 w 1120"/>
                <a:gd name="T31" fmla="*/ 222 h 230"/>
                <a:gd name="T32" fmla="*/ 229 w 1120"/>
                <a:gd name="T33" fmla="*/ 216 h 230"/>
                <a:gd name="T34" fmla="*/ 164 w 1120"/>
                <a:gd name="T35" fmla="*/ 208 h 230"/>
                <a:gd name="T36" fmla="*/ 108 w 1120"/>
                <a:gd name="T37" fmla="*/ 200 h 230"/>
                <a:gd name="T38" fmla="*/ 63 w 1120"/>
                <a:gd name="T39" fmla="*/ 189 h 230"/>
                <a:gd name="T40" fmla="*/ 29 w 1120"/>
                <a:gd name="T41" fmla="*/ 177 h 230"/>
                <a:gd name="T42" fmla="*/ 6 w 1120"/>
                <a:gd name="T43" fmla="*/ 167 h 230"/>
                <a:gd name="T44" fmla="*/ 0 w 1120"/>
                <a:gd name="T45" fmla="*/ 153 h 230"/>
                <a:gd name="T46" fmla="*/ 0 w 1120"/>
                <a:gd name="T4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20" h="230">
                  <a:moveTo>
                    <a:pt x="0" y="0"/>
                  </a:moveTo>
                  <a:lnTo>
                    <a:pt x="1120" y="0"/>
                  </a:lnTo>
                  <a:lnTo>
                    <a:pt x="1120" y="153"/>
                  </a:lnTo>
                  <a:lnTo>
                    <a:pt x="1114" y="167"/>
                  </a:lnTo>
                  <a:lnTo>
                    <a:pt x="1092" y="177"/>
                  </a:lnTo>
                  <a:lnTo>
                    <a:pt x="1057" y="189"/>
                  </a:lnTo>
                  <a:lnTo>
                    <a:pt x="1013" y="200"/>
                  </a:lnTo>
                  <a:lnTo>
                    <a:pt x="956" y="208"/>
                  </a:lnTo>
                  <a:lnTo>
                    <a:pt x="891" y="216"/>
                  </a:lnTo>
                  <a:lnTo>
                    <a:pt x="818" y="222"/>
                  </a:lnTo>
                  <a:lnTo>
                    <a:pt x="737" y="226"/>
                  </a:lnTo>
                  <a:lnTo>
                    <a:pt x="651" y="230"/>
                  </a:lnTo>
                  <a:lnTo>
                    <a:pt x="560" y="230"/>
                  </a:lnTo>
                  <a:lnTo>
                    <a:pt x="469" y="230"/>
                  </a:lnTo>
                  <a:lnTo>
                    <a:pt x="384" y="226"/>
                  </a:lnTo>
                  <a:lnTo>
                    <a:pt x="302" y="222"/>
                  </a:lnTo>
                  <a:lnTo>
                    <a:pt x="229" y="216"/>
                  </a:lnTo>
                  <a:lnTo>
                    <a:pt x="164" y="208"/>
                  </a:lnTo>
                  <a:lnTo>
                    <a:pt x="108" y="200"/>
                  </a:lnTo>
                  <a:lnTo>
                    <a:pt x="63" y="189"/>
                  </a:lnTo>
                  <a:lnTo>
                    <a:pt x="29" y="177"/>
                  </a:lnTo>
                  <a:lnTo>
                    <a:pt x="6" y="167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27">
              <a:extLst>
                <a:ext uri="{FF2B5EF4-FFF2-40B4-BE49-F238E27FC236}">
                  <a16:creationId xmlns="" xmlns:a16="http://schemas.microsoft.com/office/drawing/2014/main" id="{29B7FF6B-2A48-8FAF-6CCA-F903F6DE2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0052" y="3966657"/>
              <a:ext cx="2536678" cy="346529"/>
            </a:xfrm>
            <a:custGeom>
              <a:avLst/>
              <a:gdLst>
                <a:gd name="T0" fmla="*/ 560 w 1120"/>
                <a:gd name="T1" fmla="*/ 0 h 153"/>
                <a:gd name="T2" fmla="*/ 651 w 1120"/>
                <a:gd name="T3" fmla="*/ 0 h 153"/>
                <a:gd name="T4" fmla="*/ 737 w 1120"/>
                <a:gd name="T5" fmla="*/ 4 h 153"/>
                <a:gd name="T6" fmla="*/ 818 w 1120"/>
                <a:gd name="T7" fmla="*/ 9 h 153"/>
                <a:gd name="T8" fmla="*/ 891 w 1120"/>
                <a:gd name="T9" fmla="*/ 15 h 153"/>
                <a:gd name="T10" fmla="*/ 956 w 1120"/>
                <a:gd name="T11" fmla="*/ 23 h 153"/>
                <a:gd name="T12" fmla="*/ 1013 w 1120"/>
                <a:gd name="T13" fmla="*/ 31 h 153"/>
                <a:gd name="T14" fmla="*/ 1057 w 1120"/>
                <a:gd name="T15" fmla="*/ 41 h 153"/>
                <a:gd name="T16" fmla="*/ 1092 w 1120"/>
                <a:gd name="T17" fmla="*/ 53 h 153"/>
                <a:gd name="T18" fmla="*/ 1114 w 1120"/>
                <a:gd name="T19" fmla="*/ 64 h 153"/>
                <a:gd name="T20" fmla="*/ 1120 w 1120"/>
                <a:gd name="T21" fmla="*/ 76 h 153"/>
                <a:gd name="T22" fmla="*/ 1114 w 1120"/>
                <a:gd name="T23" fmla="*/ 90 h 153"/>
                <a:gd name="T24" fmla="*/ 1092 w 1120"/>
                <a:gd name="T25" fmla="*/ 100 h 153"/>
                <a:gd name="T26" fmla="*/ 1057 w 1120"/>
                <a:gd name="T27" fmla="*/ 113 h 153"/>
                <a:gd name="T28" fmla="*/ 1013 w 1120"/>
                <a:gd name="T29" fmla="*/ 123 h 153"/>
                <a:gd name="T30" fmla="*/ 956 w 1120"/>
                <a:gd name="T31" fmla="*/ 131 h 153"/>
                <a:gd name="T32" fmla="*/ 891 w 1120"/>
                <a:gd name="T33" fmla="*/ 139 h 153"/>
                <a:gd name="T34" fmla="*/ 818 w 1120"/>
                <a:gd name="T35" fmla="*/ 145 h 153"/>
                <a:gd name="T36" fmla="*/ 737 w 1120"/>
                <a:gd name="T37" fmla="*/ 149 h 153"/>
                <a:gd name="T38" fmla="*/ 651 w 1120"/>
                <a:gd name="T39" fmla="*/ 153 h 153"/>
                <a:gd name="T40" fmla="*/ 560 w 1120"/>
                <a:gd name="T41" fmla="*/ 153 h 153"/>
                <a:gd name="T42" fmla="*/ 469 w 1120"/>
                <a:gd name="T43" fmla="*/ 153 h 153"/>
                <a:gd name="T44" fmla="*/ 384 w 1120"/>
                <a:gd name="T45" fmla="*/ 149 h 153"/>
                <a:gd name="T46" fmla="*/ 302 w 1120"/>
                <a:gd name="T47" fmla="*/ 145 h 153"/>
                <a:gd name="T48" fmla="*/ 229 w 1120"/>
                <a:gd name="T49" fmla="*/ 139 h 153"/>
                <a:gd name="T50" fmla="*/ 164 w 1120"/>
                <a:gd name="T51" fmla="*/ 131 h 153"/>
                <a:gd name="T52" fmla="*/ 108 w 1120"/>
                <a:gd name="T53" fmla="*/ 123 h 153"/>
                <a:gd name="T54" fmla="*/ 63 w 1120"/>
                <a:gd name="T55" fmla="*/ 113 h 153"/>
                <a:gd name="T56" fmla="*/ 29 w 1120"/>
                <a:gd name="T57" fmla="*/ 100 h 153"/>
                <a:gd name="T58" fmla="*/ 6 w 1120"/>
                <a:gd name="T59" fmla="*/ 90 h 153"/>
                <a:gd name="T60" fmla="*/ 0 w 1120"/>
                <a:gd name="T61" fmla="*/ 76 h 153"/>
                <a:gd name="T62" fmla="*/ 6 w 1120"/>
                <a:gd name="T63" fmla="*/ 64 h 153"/>
                <a:gd name="T64" fmla="*/ 29 w 1120"/>
                <a:gd name="T65" fmla="*/ 53 h 153"/>
                <a:gd name="T66" fmla="*/ 63 w 1120"/>
                <a:gd name="T67" fmla="*/ 41 h 153"/>
                <a:gd name="T68" fmla="*/ 108 w 1120"/>
                <a:gd name="T69" fmla="*/ 31 h 153"/>
                <a:gd name="T70" fmla="*/ 164 w 1120"/>
                <a:gd name="T71" fmla="*/ 23 h 153"/>
                <a:gd name="T72" fmla="*/ 229 w 1120"/>
                <a:gd name="T73" fmla="*/ 15 h 153"/>
                <a:gd name="T74" fmla="*/ 302 w 1120"/>
                <a:gd name="T75" fmla="*/ 9 h 153"/>
                <a:gd name="T76" fmla="*/ 384 w 1120"/>
                <a:gd name="T77" fmla="*/ 4 h 153"/>
                <a:gd name="T78" fmla="*/ 469 w 1120"/>
                <a:gd name="T79" fmla="*/ 0 h 153"/>
                <a:gd name="T80" fmla="*/ 560 w 1120"/>
                <a:gd name="T8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0" h="153">
                  <a:moveTo>
                    <a:pt x="560" y="0"/>
                  </a:moveTo>
                  <a:lnTo>
                    <a:pt x="651" y="0"/>
                  </a:lnTo>
                  <a:lnTo>
                    <a:pt x="737" y="4"/>
                  </a:lnTo>
                  <a:lnTo>
                    <a:pt x="818" y="9"/>
                  </a:lnTo>
                  <a:lnTo>
                    <a:pt x="891" y="15"/>
                  </a:lnTo>
                  <a:lnTo>
                    <a:pt x="956" y="23"/>
                  </a:lnTo>
                  <a:lnTo>
                    <a:pt x="1013" y="31"/>
                  </a:lnTo>
                  <a:lnTo>
                    <a:pt x="1057" y="41"/>
                  </a:lnTo>
                  <a:lnTo>
                    <a:pt x="1092" y="53"/>
                  </a:lnTo>
                  <a:lnTo>
                    <a:pt x="1114" y="64"/>
                  </a:lnTo>
                  <a:lnTo>
                    <a:pt x="1120" y="76"/>
                  </a:lnTo>
                  <a:lnTo>
                    <a:pt x="1114" y="90"/>
                  </a:lnTo>
                  <a:lnTo>
                    <a:pt x="1092" y="100"/>
                  </a:lnTo>
                  <a:lnTo>
                    <a:pt x="1057" y="113"/>
                  </a:lnTo>
                  <a:lnTo>
                    <a:pt x="1013" y="123"/>
                  </a:lnTo>
                  <a:lnTo>
                    <a:pt x="956" y="131"/>
                  </a:lnTo>
                  <a:lnTo>
                    <a:pt x="891" y="139"/>
                  </a:lnTo>
                  <a:lnTo>
                    <a:pt x="818" y="145"/>
                  </a:lnTo>
                  <a:lnTo>
                    <a:pt x="737" y="149"/>
                  </a:lnTo>
                  <a:lnTo>
                    <a:pt x="651" y="153"/>
                  </a:lnTo>
                  <a:lnTo>
                    <a:pt x="560" y="153"/>
                  </a:lnTo>
                  <a:lnTo>
                    <a:pt x="469" y="153"/>
                  </a:lnTo>
                  <a:lnTo>
                    <a:pt x="384" y="149"/>
                  </a:lnTo>
                  <a:lnTo>
                    <a:pt x="302" y="145"/>
                  </a:lnTo>
                  <a:lnTo>
                    <a:pt x="229" y="139"/>
                  </a:lnTo>
                  <a:lnTo>
                    <a:pt x="164" y="131"/>
                  </a:lnTo>
                  <a:lnTo>
                    <a:pt x="108" y="123"/>
                  </a:lnTo>
                  <a:lnTo>
                    <a:pt x="63" y="113"/>
                  </a:lnTo>
                  <a:lnTo>
                    <a:pt x="29" y="100"/>
                  </a:lnTo>
                  <a:lnTo>
                    <a:pt x="6" y="90"/>
                  </a:lnTo>
                  <a:lnTo>
                    <a:pt x="0" y="76"/>
                  </a:lnTo>
                  <a:lnTo>
                    <a:pt x="6" y="64"/>
                  </a:lnTo>
                  <a:lnTo>
                    <a:pt x="29" y="53"/>
                  </a:lnTo>
                  <a:lnTo>
                    <a:pt x="63" y="41"/>
                  </a:lnTo>
                  <a:lnTo>
                    <a:pt x="108" y="31"/>
                  </a:lnTo>
                  <a:lnTo>
                    <a:pt x="164" y="23"/>
                  </a:lnTo>
                  <a:lnTo>
                    <a:pt x="229" y="15"/>
                  </a:lnTo>
                  <a:lnTo>
                    <a:pt x="302" y="9"/>
                  </a:lnTo>
                  <a:lnTo>
                    <a:pt x="384" y="4"/>
                  </a:lnTo>
                  <a:lnTo>
                    <a:pt x="469" y="0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30">
              <a:extLst>
                <a:ext uri="{FF2B5EF4-FFF2-40B4-BE49-F238E27FC236}">
                  <a16:creationId xmlns="" xmlns:a16="http://schemas.microsoft.com/office/drawing/2014/main" id="{E55131BE-3AD7-C4B2-DD91-00C300E80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6157" y="3805849"/>
              <a:ext cx="2124468" cy="434859"/>
            </a:xfrm>
            <a:custGeom>
              <a:avLst/>
              <a:gdLst>
                <a:gd name="T0" fmla="*/ 0 w 938"/>
                <a:gd name="T1" fmla="*/ 0 h 192"/>
                <a:gd name="T2" fmla="*/ 938 w 938"/>
                <a:gd name="T3" fmla="*/ 0 h 192"/>
                <a:gd name="T4" fmla="*/ 938 w 938"/>
                <a:gd name="T5" fmla="*/ 128 h 192"/>
                <a:gd name="T6" fmla="*/ 930 w 938"/>
                <a:gd name="T7" fmla="*/ 139 h 192"/>
                <a:gd name="T8" fmla="*/ 907 w 938"/>
                <a:gd name="T9" fmla="*/ 151 h 192"/>
                <a:gd name="T10" fmla="*/ 873 w 938"/>
                <a:gd name="T11" fmla="*/ 159 h 192"/>
                <a:gd name="T12" fmla="*/ 828 w 938"/>
                <a:gd name="T13" fmla="*/ 169 h 192"/>
                <a:gd name="T14" fmla="*/ 771 w 938"/>
                <a:gd name="T15" fmla="*/ 177 h 192"/>
                <a:gd name="T16" fmla="*/ 705 w 938"/>
                <a:gd name="T17" fmla="*/ 184 h 192"/>
                <a:gd name="T18" fmla="*/ 634 w 938"/>
                <a:gd name="T19" fmla="*/ 188 h 192"/>
                <a:gd name="T20" fmla="*/ 552 w 938"/>
                <a:gd name="T21" fmla="*/ 192 h 192"/>
                <a:gd name="T22" fmla="*/ 469 w 938"/>
                <a:gd name="T23" fmla="*/ 192 h 192"/>
                <a:gd name="T24" fmla="*/ 384 w 938"/>
                <a:gd name="T25" fmla="*/ 192 h 192"/>
                <a:gd name="T26" fmla="*/ 305 w 938"/>
                <a:gd name="T27" fmla="*/ 188 h 192"/>
                <a:gd name="T28" fmla="*/ 232 w 938"/>
                <a:gd name="T29" fmla="*/ 184 h 192"/>
                <a:gd name="T30" fmla="*/ 167 w 938"/>
                <a:gd name="T31" fmla="*/ 177 h 192"/>
                <a:gd name="T32" fmla="*/ 110 w 938"/>
                <a:gd name="T33" fmla="*/ 169 h 192"/>
                <a:gd name="T34" fmla="*/ 65 w 938"/>
                <a:gd name="T35" fmla="*/ 159 h 192"/>
                <a:gd name="T36" fmla="*/ 31 w 938"/>
                <a:gd name="T37" fmla="*/ 151 h 192"/>
                <a:gd name="T38" fmla="*/ 9 w 938"/>
                <a:gd name="T39" fmla="*/ 139 h 192"/>
                <a:gd name="T40" fmla="*/ 0 w 938"/>
                <a:gd name="T41" fmla="*/ 128 h 192"/>
                <a:gd name="T42" fmla="*/ 0 w 938"/>
                <a:gd name="T4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38" h="192">
                  <a:moveTo>
                    <a:pt x="0" y="0"/>
                  </a:moveTo>
                  <a:lnTo>
                    <a:pt x="938" y="0"/>
                  </a:lnTo>
                  <a:lnTo>
                    <a:pt x="938" y="128"/>
                  </a:lnTo>
                  <a:lnTo>
                    <a:pt x="930" y="139"/>
                  </a:lnTo>
                  <a:lnTo>
                    <a:pt x="907" y="151"/>
                  </a:lnTo>
                  <a:lnTo>
                    <a:pt x="873" y="159"/>
                  </a:lnTo>
                  <a:lnTo>
                    <a:pt x="828" y="169"/>
                  </a:lnTo>
                  <a:lnTo>
                    <a:pt x="771" y="177"/>
                  </a:lnTo>
                  <a:lnTo>
                    <a:pt x="705" y="184"/>
                  </a:lnTo>
                  <a:lnTo>
                    <a:pt x="634" y="188"/>
                  </a:lnTo>
                  <a:lnTo>
                    <a:pt x="552" y="192"/>
                  </a:lnTo>
                  <a:lnTo>
                    <a:pt x="469" y="192"/>
                  </a:lnTo>
                  <a:lnTo>
                    <a:pt x="384" y="192"/>
                  </a:lnTo>
                  <a:lnTo>
                    <a:pt x="305" y="188"/>
                  </a:lnTo>
                  <a:lnTo>
                    <a:pt x="232" y="184"/>
                  </a:lnTo>
                  <a:lnTo>
                    <a:pt x="167" y="177"/>
                  </a:lnTo>
                  <a:lnTo>
                    <a:pt x="110" y="169"/>
                  </a:lnTo>
                  <a:lnTo>
                    <a:pt x="65" y="159"/>
                  </a:lnTo>
                  <a:lnTo>
                    <a:pt x="31" y="151"/>
                  </a:lnTo>
                  <a:lnTo>
                    <a:pt x="9" y="139"/>
                  </a:lnTo>
                  <a:lnTo>
                    <a:pt x="0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31">
              <a:extLst>
                <a:ext uri="{FF2B5EF4-FFF2-40B4-BE49-F238E27FC236}">
                  <a16:creationId xmlns="" xmlns:a16="http://schemas.microsoft.com/office/drawing/2014/main" id="{20B80B0F-90BA-1494-4B3F-DB0B5EEAF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6157" y="3658632"/>
              <a:ext cx="2124468" cy="289906"/>
            </a:xfrm>
            <a:custGeom>
              <a:avLst/>
              <a:gdLst>
                <a:gd name="T0" fmla="*/ 469 w 938"/>
                <a:gd name="T1" fmla="*/ 0 h 128"/>
                <a:gd name="T2" fmla="*/ 552 w 938"/>
                <a:gd name="T3" fmla="*/ 0 h 128"/>
                <a:gd name="T4" fmla="*/ 634 w 938"/>
                <a:gd name="T5" fmla="*/ 4 h 128"/>
                <a:gd name="T6" fmla="*/ 705 w 938"/>
                <a:gd name="T7" fmla="*/ 8 h 128"/>
                <a:gd name="T8" fmla="*/ 771 w 938"/>
                <a:gd name="T9" fmla="*/ 14 h 128"/>
                <a:gd name="T10" fmla="*/ 828 w 938"/>
                <a:gd name="T11" fmla="*/ 22 h 128"/>
                <a:gd name="T12" fmla="*/ 873 w 938"/>
                <a:gd name="T13" fmla="*/ 30 h 128"/>
                <a:gd name="T14" fmla="*/ 907 w 938"/>
                <a:gd name="T15" fmla="*/ 41 h 128"/>
                <a:gd name="T16" fmla="*/ 930 w 938"/>
                <a:gd name="T17" fmla="*/ 51 h 128"/>
                <a:gd name="T18" fmla="*/ 938 w 938"/>
                <a:gd name="T19" fmla="*/ 63 h 128"/>
                <a:gd name="T20" fmla="*/ 930 w 938"/>
                <a:gd name="T21" fmla="*/ 75 h 128"/>
                <a:gd name="T22" fmla="*/ 907 w 938"/>
                <a:gd name="T23" fmla="*/ 85 h 128"/>
                <a:gd name="T24" fmla="*/ 873 w 938"/>
                <a:gd name="T25" fmla="*/ 96 h 128"/>
                <a:gd name="T26" fmla="*/ 828 w 938"/>
                <a:gd name="T27" fmla="*/ 104 h 128"/>
                <a:gd name="T28" fmla="*/ 771 w 938"/>
                <a:gd name="T29" fmla="*/ 112 h 128"/>
                <a:gd name="T30" fmla="*/ 705 w 938"/>
                <a:gd name="T31" fmla="*/ 118 h 128"/>
                <a:gd name="T32" fmla="*/ 634 w 938"/>
                <a:gd name="T33" fmla="*/ 124 h 128"/>
                <a:gd name="T34" fmla="*/ 552 w 938"/>
                <a:gd name="T35" fmla="*/ 126 h 128"/>
                <a:gd name="T36" fmla="*/ 469 w 938"/>
                <a:gd name="T37" fmla="*/ 128 h 128"/>
                <a:gd name="T38" fmla="*/ 384 w 938"/>
                <a:gd name="T39" fmla="*/ 126 h 128"/>
                <a:gd name="T40" fmla="*/ 305 w 938"/>
                <a:gd name="T41" fmla="*/ 124 h 128"/>
                <a:gd name="T42" fmla="*/ 232 w 938"/>
                <a:gd name="T43" fmla="*/ 118 h 128"/>
                <a:gd name="T44" fmla="*/ 167 w 938"/>
                <a:gd name="T45" fmla="*/ 112 h 128"/>
                <a:gd name="T46" fmla="*/ 110 w 938"/>
                <a:gd name="T47" fmla="*/ 104 h 128"/>
                <a:gd name="T48" fmla="*/ 65 w 938"/>
                <a:gd name="T49" fmla="*/ 96 h 128"/>
                <a:gd name="T50" fmla="*/ 31 w 938"/>
                <a:gd name="T51" fmla="*/ 85 h 128"/>
                <a:gd name="T52" fmla="*/ 9 w 938"/>
                <a:gd name="T53" fmla="*/ 75 h 128"/>
                <a:gd name="T54" fmla="*/ 0 w 938"/>
                <a:gd name="T55" fmla="*/ 63 h 128"/>
                <a:gd name="T56" fmla="*/ 9 w 938"/>
                <a:gd name="T57" fmla="*/ 51 h 128"/>
                <a:gd name="T58" fmla="*/ 31 w 938"/>
                <a:gd name="T59" fmla="*/ 41 h 128"/>
                <a:gd name="T60" fmla="*/ 65 w 938"/>
                <a:gd name="T61" fmla="*/ 30 h 128"/>
                <a:gd name="T62" fmla="*/ 110 w 938"/>
                <a:gd name="T63" fmla="*/ 22 h 128"/>
                <a:gd name="T64" fmla="*/ 167 w 938"/>
                <a:gd name="T65" fmla="*/ 14 h 128"/>
                <a:gd name="T66" fmla="*/ 232 w 938"/>
                <a:gd name="T67" fmla="*/ 8 h 128"/>
                <a:gd name="T68" fmla="*/ 305 w 938"/>
                <a:gd name="T69" fmla="*/ 4 h 128"/>
                <a:gd name="T70" fmla="*/ 384 w 938"/>
                <a:gd name="T71" fmla="*/ 0 h 128"/>
                <a:gd name="T72" fmla="*/ 469 w 938"/>
                <a:gd name="T7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8" h="128">
                  <a:moveTo>
                    <a:pt x="469" y="0"/>
                  </a:moveTo>
                  <a:lnTo>
                    <a:pt x="552" y="0"/>
                  </a:lnTo>
                  <a:lnTo>
                    <a:pt x="634" y="4"/>
                  </a:lnTo>
                  <a:lnTo>
                    <a:pt x="705" y="8"/>
                  </a:lnTo>
                  <a:lnTo>
                    <a:pt x="771" y="14"/>
                  </a:lnTo>
                  <a:lnTo>
                    <a:pt x="828" y="22"/>
                  </a:lnTo>
                  <a:lnTo>
                    <a:pt x="873" y="30"/>
                  </a:lnTo>
                  <a:lnTo>
                    <a:pt x="907" y="41"/>
                  </a:lnTo>
                  <a:lnTo>
                    <a:pt x="930" y="51"/>
                  </a:lnTo>
                  <a:lnTo>
                    <a:pt x="938" y="63"/>
                  </a:lnTo>
                  <a:lnTo>
                    <a:pt x="930" y="75"/>
                  </a:lnTo>
                  <a:lnTo>
                    <a:pt x="907" y="85"/>
                  </a:lnTo>
                  <a:lnTo>
                    <a:pt x="873" y="96"/>
                  </a:lnTo>
                  <a:lnTo>
                    <a:pt x="828" y="104"/>
                  </a:lnTo>
                  <a:lnTo>
                    <a:pt x="771" y="112"/>
                  </a:lnTo>
                  <a:lnTo>
                    <a:pt x="705" y="118"/>
                  </a:lnTo>
                  <a:lnTo>
                    <a:pt x="634" y="124"/>
                  </a:lnTo>
                  <a:lnTo>
                    <a:pt x="552" y="126"/>
                  </a:lnTo>
                  <a:lnTo>
                    <a:pt x="469" y="128"/>
                  </a:lnTo>
                  <a:lnTo>
                    <a:pt x="384" y="126"/>
                  </a:lnTo>
                  <a:lnTo>
                    <a:pt x="305" y="124"/>
                  </a:lnTo>
                  <a:lnTo>
                    <a:pt x="232" y="118"/>
                  </a:lnTo>
                  <a:lnTo>
                    <a:pt x="167" y="112"/>
                  </a:lnTo>
                  <a:lnTo>
                    <a:pt x="110" y="104"/>
                  </a:lnTo>
                  <a:lnTo>
                    <a:pt x="65" y="96"/>
                  </a:lnTo>
                  <a:lnTo>
                    <a:pt x="31" y="85"/>
                  </a:lnTo>
                  <a:lnTo>
                    <a:pt x="9" y="75"/>
                  </a:lnTo>
                  <a:lnTo>
                    <a:pt x="0" y="63"/>
                  </a:lnTo>
                  <a:lnTo>
                    <a:pt x="9" y="51"/>
                  </a:lnTo>
                  <a:lnTo>
                    <a:pt x="31" y="41"/>
                  </a:lnTo>
                  <a:lnTo>
                    <a:pt x="65" y="30"/>
                  </a:lnTo>
                  <a:lnTo>
                    <a:pt x="110" y="22"/>
                  </a:lnTo>
                  <a:lnTo>
                    <a:pt x="167" y="14"/>
                  </a:lnTo>
                  <a:lnTo>
                    <a:pt x="232" y="8"/>
                  </a:lnTo>
                  <a:lnTo>
                    <a:pt x="305" y="4"/>
                  </a:lnTo>
                  <a:lnTo>
                    <a:pt x="384" y="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34">
              <a:extLst>
                <a:ext uri="{FF2B5EF4-FFF2-40B4-BE49-F238E27FC236}">
                  <a16:creationId xmlns="" xmlns:a16="http://schemas.microsoft.com/office/drawing/2014/main" id="{8A607F3C-1045-2DCC-5759-097B87803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937" y="3445732"/>
              <a:ext cx="1737172" cy="430329"/>
            </a:xfrm>
            <a:custGeom>
              <a:avLst/>
              <a:gdLst>
                <a:gd name="T0" fmla="*/ 0 w 767"/>
                <a:gd name="T1" fmla="*/ 0 h 190"/>
                <a:gd name="T2" fmla="*/ 767 w 767"/>
                <a:gd name="T3" fmla="*/ 0 h 190"/>
                <a:gd name="T4" fmla="*/ 767 w 767"/>
                <a:gd name="T5" fmla="*/ 133 h 190"/>
                <a:gd name="T6" fmla="*/ 761 w 767"/>
                <a:gd name="T7" fmla="*/ 143 h 190"/>
                <a:gd name="T8" fmla="*/ 742 w 767"/>
                <a:gd name="T9" fmla="*/ 151 h 190"/>
                <a:gd name="T10" fmla="*/ 714 w 767"/>
                <a:gd name="T11" fmla="*/ 161 h 190"/>
                <a:gd name="T12" fmla="*/ 675 w 767"/>
                <a:gd name="T13" fmla="*/ 169 h 190"/>
                <a:gd name="T14" fmla="*/ 631 w 767"/>
                <a:gd name="T15" fmla="*/ 175 h 190"/>
                <a:gd name="T16" fmla="*/ 576 w 767"/>
                <a:gd name="T17" fmla="*/ 181 h 190"/>
                <a:gd name="T18" fmla="*/ 517 w 767"/>
                <a:gd name="T19" fmla="*/ 186 h 190"/>
                <a:gd name="T20" fmla="*/ 452 w 767"/>
                <a:gd name="T21" fmla="*/ 188 h 190"/>
                <a:gd name="T22" fmla="*/ 383 w 767"/>
                <a:gd name="T23" fmla="*/ 190 h 190"/>
                <a:gd name="T24" fmla="*/ 314 w 767"/>
                <a:gd name="T25" fmla="*/ 188 h 190"/>
                <a:gd name="T26" fmla="*/ 249 w 767"/>
                <a:gd name="T27" fmla="*/ 186 h 190"/>
                <a:gd name="T28" fmla="*/ 190 w 767"/>
                <a:gd name="T29" fmla="*/ 181 h 190"/>
                <a:gd name="T30" fmla="*/ 136 w 767"/>
                <a:gd name="T31" fmla="*/ 175 h 190"/>
                <a:gd name="T32" fmla="*/ 91 w 767"/>
                <a:gd name="T33" fmla="*/ 169 h 190"/>
                <a:gd name="T34" fmla="*/ 52 w 767"/>
                <a:gd name="T35" fmla="*/ 161 h 190"/>
                <a:gd name="T36" fmla="*/ 24 w 767"/>
                <a:gd name="T37" fmla="*/ 151 h 190"/>
                <a:gd name="T38" fmla="*/ 6 w 767"/>
                <a:gd name="T39" fmla="*/ 143 h 190"/>
                <a:gd name="T40" fmla="*/ 0 w 767"/>
                <a:gd name="T41" fmla="*/ 133 h 190"/>
                <a:gd name="T42" fmla="*/ 0 w 767"/>
                <a:gd name="T43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67" h="190">
                  <a:moveTo>
                    <a:pt x="0" y="0"/>
                  </a:moveTo>
                  <a:lnTo>
                    <a:pt x="767" y="0"/>
                  </a:lnTo>
                  <a:lnTo>
                    <a:pt x="767" y="133"/>
                  </a:lnTo>
                  <a:lnTo>
                    <a:pt x="761" y="143"/>
                  </a:lnTo>
                  <a:lnTo>
                    <a:pt x="742" y="151"/>
                  </a:lnTo>
                  <a:lnTo>
                    <a:pt x="714" y="161"/>
                  </a:lnTo>
                  <a:lnTo>
                    <a:pt x="675" y="169"/>
                  </a:lnTo>
                  <a:lnTo>
                    <a:pt x="631" y="175"/>
                  </a:lnTo>
                  <a:lnTo>
                    <a:pt x="576" y="181"/>
                  </a:lnTo>
                  <a:lnTo>
                    <a:pt x="517" y="186"/>
                  </a:lnTo>
                  <a:lnTo>
                    <a:pt x="452" y="188"/>
                  </a:lnTo>
                  <a:lnTo>
                    <a:pt x="383" y="190"/>
                  </a:lnTo>
                  <a:lnTo>
                    <a:pt x="314" y="188"/>
                  </a:lnTo>
                  <a:lnTo>
                    <a:pt x="249" y="186"/>
                  </a:lnTo>
                  <a:lnTo>
                    <a:pt x="190" y="181"/>
                  </a:lnTo>
                  <a:lnTo>
                    <a:pt x="136" y="175"/>
                  </a:lnTo>
                  <a:lnTo>
                    <a:pt x="91" y="169"/>
                  </a:lnTo>
                  <a:lnTo>
                    <a:pt x="52" y="161"/>
                  </a:lnTo>
                  <a:lnTo>
                    <a:pt x="24" y="151"/>
                  </a:lnTo>
                  <a:lnTo>
                    <a:pt x="6" y="143"/>
                  </a:lnTo>
                  <a:lnTo>
                    <a:pt x="0" y="1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35">
              <a:extLst>
                <a:ext uri="{FF2B5EF4-FFF2-40B4-BE49-F238E27FC236}">
                  <a16:creationId xmlns="" xmlns:a16="http://schemas.microsoft.com/office/drawing/2014/main" id="{4E2AB358-A9A9-D6B4-3299-CD8AD55D2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937" y="3316632"/>
              <a:ext cx="1737172" cy="253668"/>
            </a:xfrm>
            <a:custGeom>
              <a:avLst/>
              <a:gdLst>
                <a:gd name="T0" fmla="*/ 383 w 767"/>
                <a:gd name="T1" fmla="*/ 0 h 112"/>
                <a:gd name="T2" fmla="*/ 452 w 767"/>
                <a:gd name="T3" fmla="*/ 0 h 112"/>
                <a:gd name="T4" fmla="*/ 517 w 767"/>
                <a:gd name="T5" fmla="*/ 4 h 112"/>
                <a:gd name="T6" fmla="*/ 576 w 767"/>
                <a:gd name="T7" fmla="*/ 8 h 112"/>
                <a:gd name="T8" fmla="*/ 631 w 767"/>
                <a:gd name="T9" fmla="*/ 12 h 112"/>
                <a:gd name="T10" fmla="*/ 675 w 767"/>
                <a:gd name="T11" fmla="*/ 20 h 112"/>
                <a:gd name="T12" fmla="*/ 714 w 767"/>
                <a:gd name="T13" fmla="*/ 29 h 112"/>
                <a:gd name="T14" fmla="*/ 742 w 767"/>
                <a:gd name="T15" fmla="*/ 37 h 112"/>
                <a:gd name="T16" fmla="*/ 761 w 767"/>
                <a:gd name="T17" fmla="*/ 47 h 112"/>
                <a:gd name="T18" fmla="*/ 767 w 767"/>
                <a:gd name="T19" fmla="*/ 57 h 112"/>
                <a:gd name="T20" fmla="*/ 761 w 767"/>
                <a:gd name="T21" fmla="*/ 67 h 112"/>
                <a:gd name="T22" fmla="*/ 742 w 767"/>
                <a:gd name="T23" fmla="*/ 75 h 112"/>
                <a:gd name="T24" fmla="*/ 714 w 767"/>
                <a:gd name="T25" fmla="*/ 86 h 112"/>
                <a:gd name="T26" fmla="*/ 675 w 767"/>
                <a:gd name="T27" fmla="*/ 94 h 112"/>
                <a:gd name="T28" fmla="*/ 631 w 767"/>
                <a:gd name="T29" fmla="*/ 100 h 112"/>
                <a:gd name="T30" fmla="*/ 576 w 767"/>
                <a:gd name="T31" fmla="*/ 106 h 112"/>
                <a:gd name="T32" fmla="*/ 517 w 767"/>
                <a:gd name="T33" fmla="*/ 110 h 112"/>
                <a:gd name="T34" fmla="*/ 452 w 767"/>
                <a:gd name="T35" fmla="*/ 112 h 112"/>
                <a:gd name="T36" fmla="*/ 383 w 767"/>
                <a:gd name="T37" fmla="*/ 112 h 112"/>
                <a:gd name="T38" fmla="*/ 314 w 767"/>
                <a:gd name="T39" fmla="*/ 112 h 112"/>
                <a:gd name="T40" fmla="*/ 249 w 767"/>
                <a:gd name="T41" fmla="*/ 110 h 112"/>
                <a:gd name="T42" fmla="*/ 190 w 767"/>
                <a:gd name="T43" fmla="*/ 106 h 112"/>
                <a:gd name="T44" fmla="*/ 136 w 767"/>
                <a:gd name="T45" fmla="*/ 100 h 112"/>
                <a:gd name="T46" fmla="*/ 91 w 767"/>
                <a:gd name="T47" fmla="*/ 94 h 112"/>
                <a:gd name="T48" fmla="*/ 52 w 767"/>
                <a:gd name="T49" fmla="*/ 86 h 112"/>
                <a:gd name="T50" fmla="*/ 24 w 767"/>
                <a:gd name="T51" fmla="*/ 75 h 112"/>
                <a:gd name="T52" fmla="*/ 6 w 767"/>
                <a:gd name="T53" fmla="*/ 67 h 112"/>
                <a:gd name="T54" fmla="*/ 0 w 767"/>
                <a:gd name="T55" fmla="*/ 57 h 112"/>
                <a:gd name="T56" fmla="*/ 6 w 767"/>
                <a:gd name="T57" fmla="*/ 47 h 112"/>
                <a:gd name="T58" fmla="*/ 24 w 767"/>
                <a:gd name="T59" fmla="*/ 37 h 112"/>
                <a:gd name="T60" fmla="*/ 52 w 767"/>
                <a:gd name="T61" fmla="*/ 29 h 112"/>
                <a:gd name="T62" fmla="*/ 91 w 767"/>
                <a:gd name="T63" fmla="*/ 20 h 112"/>
                <a:gd name="T64" fmla="*/ 136 w 767"/>
                <a:gd name="T65" fmla="*/ 12 h 112"/>
                <a:gd name="T66" fmla="*/ 190 w 767"/>
                <a:gd name="T67" fmla="*/ 8 h 112"/>
                <a:gd name="T68" fmla="*/ 249 w 767"/>
                <a:gd name="T69" fmla="*/ 4 h 112"/>
                <a:gd name="T70" fmla="*/ 314 w 767"/>
                <a:gd name="T71" fmla="*/ 0 h 112"/>
                <a:gd name="T72" fmla="*/ 383 w 767"/>
                <a:gd name="T7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7" h="112">
                  <a:moveTo>
                    <a:pt x="383" y="0"/>
                  </a:moveTo>
                  <a:lnTo>
                    <a:pt x="452" y="0"/>
                  </a:lnTo>
                  <a:lnTo>
                    <a:pt x="517" y="4"/>
                  </a:lnTo>
                  <a:lnTo>
                    <a:pt x="576" y="8"/>
                  </a:lnTo>
                  <a:lnTo>
                    <a:pt x="631" y="12"/>
                  </a:lnTo>
                  <a:lnTo>
                    <a:pt x="675" y="20"/>
                  </a:lnTo>
                  <a:lnTo>
                    <a:pt x="714" y="29"/>
                  </a:lnTo>
                  <a:lnTo>
                    <a:pt x="742" y="37"/>
                  </a:lnTo>
                  <a:lnTo>
                    <a:pt x="761" y="47"/>
                  </a:lnTo>
                  <a:lnTo>
                    <a:pt x="767" y="57"/>
                  </a:lnTo>
                  <a:lnTo>
                    <a:pt x="761" y="67"/>
                  </a:lnTo>
                  <a:lnTo>
                    <a:pt x="742" y="75"/>
                  </a:lnTo>
                  <a:lnTo>
                    <a:pt x="714" y="86"/>
                  </a:lnTo>
                  <a:lnTo>
                    <a:pt x="675" y="94"/>
                  </a:lnTo>
                  <a:lnTo>
                    <a:pt x="631" y="100"/>
                  </a:lnTo>
                  <a:lnTo>
                    <a:pt x="576" y="106"/>
                  </a:lnTo>
                  <a:lnTo>
                    <a:pt x="517" y="110"/>
                  </a:lnTo>
                  <a:lnTo>
                    <a:pt x="452" y="112"/>
                  </a:lnTo>
                  <a:lnTo>
                    <a:pt x="383" y="112"/>
                  </a:lnTo>
                  <a:lnTo>
                    <a:pt x="314" y="112"/>
                  </a:lnTo>
                  <a:lnTo>
                    <a:pt x="249" y="110"/>
                  </a:lnTo>
                  <a:lnTo>
                    <a:pt x="190" y="106"/>
                  </a:lnTo>
                  <a:lnTo>
                    <a:pt x="136" y="100"/>
                  </a:lnTo>
                  <a:lnTo>
                    <a:pt x="91" y="94"/>
                  </a:lnTo>
                  <a:lnTo>
                    <a:pt x="52" y="86"/>
                  </a:lnTo>
                  <a:lnTo>
                    <a:pt x="24" y="75"/>
                  </a:lnTo>
                  <a:lnTo>
                    <a:pt x="6" y="67"/>
                  </a:lnTo>
                  <a:lnTo>
                    <a:pt x="0" y="57"/>
                  </a:lnTo>
                  <a:lnTo>
                    <a:pt x="6" y="47"/>
                  </a:lnTo>
                  <a:lnTo>
                    <a:pt x="24" y="37"/>
                  </a:lnTo>
                  <a:lnTo>
                    <a:pt x="52" y="29"/>
                  </a:lnTo>
                  <a:lnTo>
                    <a:pt x="91" y="20"/>
                  </a:lnTo>
                  <a:lnTo>
                    <a:pt x="136" y="12"/>
                  </a:lnTo>
                  <a:lnTo>
                    <a:pt x="190" y="8"/>
                  </a:lnTo>
                  <a:lnTo>
                    <a:pt x="249" y="4"/>
                  </a:lnTo>
                  <a:lnTo>
                    <a:pt x="314" y="0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37">
              <a:extLst>
                <a:ext uri="{FF2B5EF4-FFF2-40B4-BE49-F238E27FC236}">
                  <a16:creationId xmlns="" xmlns:a16="http://schemas.microsoft.com/office/drawing/2014/main" id="{9FBE894E-018B-8EFE-EB20-BD547C178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5201" y="2659655"/>
              <a:ext cx="1046380" cy="763428"/>
            </a:xfrm>
            <a:custGeom>
              <a:avLst/>
              <a:gdLst>
                <a:gd name="T0" fmla="*/ 231 w 462"/>
                <a:gd name="T1" fmla="*/ 0 h 575"/>
                <a:gd name="T2" fmla="*/ 284 w 462"/>
                <a:gd name="T3" fmla="*/ 6 h 575"/>
                <a:gd name="T4" fmla="*/ 333 w 462"/>
                <a:gd name="T5" fmla="*/ 25 h 575"/>
                <a:gd name="T6" fmla="*/ 375 w 462"/>
                <a:gd name="T7" fmla="*/ 51 h 575"/>
                <a:gd name="T8" fmla="*/ 412 w 462"/>
                <a:gd name="T9" fmla="*/ 88 h 575"/>
                <a:gd name="T10" fmla="*/ 438 w 462"/>
                <a:gd name="T11" fmla="*/ 131 h 575"/>
                <a:gd name="T12" fmla="*/ 456 w 462"/>
                <a:gd name="T13" fmla="*/ 180 h 575"/>
                <a:gd name="T14" fmla="*/ 462 w 462"/>
                <a:gd name="T15" fmla="*/ 233 h 575"/>
                <a:gd name="T16" fmla="*/ 462 w 462"/>
                <a:gd name="T17" fmla="*/ 575 h 575"/>
                <a:gd name="T18" fmla="*/ 0 w 462"/>
                <a:gd name="T19" fmla="*/ 575 h 575"/>
                <a:gd name="T20" fmla="*/ 0 w 462"/>
                <a:gd name="T21" fmla="*/ 233 h 575"/>
                <a:gd name="T22" fmla="*/ 6 w 462"/>
                <a:gd name="T23" fmla="*/ 180 h 575"/>
                <a:gd name="T24" fmla="*/ 22 w 462"/>
                <a:gd name="T25" fmla="*/ 131 h 575"/>
                <a:gd name="T26" fmla="*/ 51 w 462"/>
                <a:gd name="T27" fmla="*/ 88 h 575"/>
                <a:gd name="T28" fmla="*/ 87 w 462"/>
                <a:gd name="T29" fmla="*/ 51 h 575"/>
                <a:gd name="T30" fmla="*/ 130 w 462"/>
                <a:gd name="T31" fmla="*/ 25 h 575"/>
                <a:gd name="T32" fmla="*/ 178 w 462"/>
                <a:gd name="T33" fmla="*/ 6 h 575"/>
                <a:gd name="T34" fmla="*/ 231 w 462"/>
                <a:gd name="T35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2" h="575">
                  <a:moveTo>
                    <a:pt x="231" y="0"/>
                  </a:moveTo>
                  <a:lnTo>
                    <a:pt x="284" y="6"/>
                  </a:lnTo>
                  <a:lnTo>
                    <a:pt x="333" y="25"/>
                  </a:lnTo>
                  <a:lnTo>
                    <a:pt x="375" y="51"/>
                  </a:lnTo>
                  <a:lnTo>
                    <a:pt x="412" y="88"/>
                  </a:lnTo>
                  <a:lnTo>
                    <a:pt x="438" y="131"/>
                  </a:lnTo>
                  <a:lnTo>
                    <a:pt x="456" y="180"/>
                  </a:lnTo>
                  <a:lnTo>
                    <a:pt x="462" y="233"/>
                  </a:lnTo>
                  <a:lnTo>
                    <a:pt x="462" y="575"/>
                  </a:lnTo>
                  <a:lnTo>
                    <a:pt x="0" y="575"/>
                  </a:lnTo>
                  <a:lnTo>
                    <a:pt x="0" y="233"/>
                  </a:lnTo>
                  <a:lnTo>
                    <a:pt x="6" y="180"/>
                  </a:lnTo>
                  <a:lnTo>
                    <a:pt x="22" y="131"/>
                  </a:lnTo>
                  <a:lnTo>
                    <a:pt x="51" y="88"/>
                  </a:lnTo>
                  <a:lnTo>
                    <a:pt x="87" y="51"/>
                  </a:lnTo>
                  <a:lnTo>
                    <a:pt x="130" y="25"/>
                  </a:lnTo>
                  <a:lnTo>
                    <a:pt x="178" y="6"/>
                  </a:lnTo>
                  <a:lnTo>
                    <a:pt x="231" y="0"/>
                  </a:lnTo>
                  <a:close/>
                </a:path>
              </a:pathLst>
            </a:custGeom>
            <a:gradFill>
              <a:gsLst>
                <a:gs pos="0">
                  <a:schemeClr val="accent6">
                    <a:lumMod val="75000"/>
                  </a:schemeClr>
                </a:gs>
                <a:gs pos="97000">
                  <a:schemeClr val="accent6">
                    <a:lumMod val="40000"/>
                    <a:lumOff val="60000"/>
                  </a:schemeClr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600" kern="0">
                <a:solidFill>
                  <a:sysClr val="window" lastClr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Round Same Side Corner Rectangle 22">
            <a:extLst>
              <a:ext uri="{FF2B5EF4-FFF2-40B4-BE49-F238E27FC236}">
                <a16:creationId xmlns="" xmlns:a16="http://schemas.microsoft.com/office/drawing/2014/main" id="{493140B0-ECE9-7AD6-671A-D4AE82CD7617}"/>
              </a:ext>
            </a:extLst>
          </p:cNvPr>
          <p:cNvSpPr/>
          <p:nvPr/>
        </p:nvSpPr>
        <p:spPr>
          <a:xfrm rot="10800000" flipH="1">
            <a:off x="6174022" y="2450749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 Same Side Corner Rectangle 23">
            <a:extLst>
              <a:ext uri="{FF2B5EF4-FFF2-40B4-BE49-F238E27FC236}">
                <a16:creationId xmlns="" xmlns:a16="http://schemas.microsoft.com/office/drawing/2014/main" id="{593CEBC6-C1C6-9704-5D9C-6905787EFD27}"/>
              </a:ext>
            </a:extLst>
          </p:cNvPr>
          <p:cNvSpPr/>
          <p:nvPr/>
        </p:nvSpPr>
        <p:spPr>
          <a:xfrm rot="10800000" flipH="1">
            <a:off x="6172124" y="3355574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 Same Side Corner Rectangle 24">
            <a:extLst>
              <a:ext uri="{FF2B5EF4-FFF2-40B4-BE49-F238E27FC236}">
                <a16:creationId xmlns="" xmlns:a16="http://schemas.microsoft.com/office/drawing/2014/main" id="{4F57CA13-DFEE-8BF6-7BC9-A082ABDCD29E}"/>
              </a:ext>
            </a:extLst>
          </p:cNvPr>
          <p:cNvSpPr/>
          <p:nvPr/>
        </p:nvSpPr>
        <p:spPr>
          <a:xfrm rot="10800000" flipH="1">
            <a:off x="6174022" y="4177988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 Same Side Corner Rectangle 76">
            <a:extLst>
              <a:ext uri="{FF2B5EF4-FFF2-40B4-BE49-F238E27FC236}">
                <a16:creationId xmlns="" xmlns:a16="http://schemas.microsoft.com/office/drawing/2014/main" id="{ADC3F144-C3B7-AE8C-D579-C5889BDBB272}"/>
              </a:ext>
            </a:extLst>
          </p:cNvPr>
          <p:cNvSpPr/>
          <p:nvPr/>
        </p:nvSpPr>
        <p:spPr>
          <a:xfrm rot="10800000" flipH="1">
            <a:off x="6172124" y="5012397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 Same Side Corner Rectangle 77">
            <a:extLst>
              <a:ext uri="{FF2B5EF4-FFF2-40B4-BE49-F238E27FC236}">
                <a16:creationId xmlns="" xmlns:a16="http://schemas.microsoft.com/office/drawing/2014/main" id="{1E4FDF4D-1690-EA55-3984-5380AED6A7C2}"/>
              </a:ext>
            </a:extLst>
          </p:cNvPr>
          <p:cNvSpPr/>
          <p:nvPr/>
        </p:nvSpPr>
        <p:spPr>
          <a:xfrm rot="10800000" flipH="1">
            <a:off x="6174022" y="5834811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16B6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E30508A7-0AA3-0F44-D4AE-911C3987D1E9}"/>
              </a:ext>
            </a:extLst>
          </p:cNvPr>
          <p:cNvSpPr txBox="1"/>
          <p:nvPr/>
        </p:nvSpPr>
        <p:spPr>
          <a:xfrm>
            <a:off x="6307722" y="3375086"/>
            <a:ext cx="4526579" cy="530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Несоблюдение порядка, условий предоставления средств из бюджета (1,2%)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4AA453A1-5B1C-2AF6-1340-D47CEDC99BEC}"/>
              </a:ext>
            </a:extLst>
          </p:cNvPr>
          <p:cNvSpPr txBox="1"/>
          <p:nvPr/>
        </p:nvSpPr>
        <p:spPr>
          <a:xfrm>
            <a:off x="6321332" y="6007439"/>
            <a:ext cx="4526579" cy="250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Нарушения в сфере осуществления закупок (40,7%)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215B81BD-46E1-B070-7B6D-FFCE3186DDFA}"/>
              </a:ext>
            </a:extLst>
          </p:cNvPr>
          <p:cNvSpPr txBox="1"/>
          <p:nvPr/>
        </p:nvSpPr>
        <p:spPr>
          <a:xfrm>
            <a:off x="6307723" y="4247059"/>
            <a:ext cx="4526579" cy="530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Нарушения правил ведения бюджетного учета, представления бюджетной отчетности (24,7%)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20E05384-7D62-5394-1AB9-27D2A9F59EA8}"/>
              </a:ext>
            </a:extLst>
          </p:cNvPr>
          <p:cNvSpPr txBox="1"/>
          <p:nvPr/>
        </p:nvSpPr>
        <p:spPr>
          <a:xfrm>
            <a:off x="6307721" y="1751296"/>
            <a:ext cx="4526579" cy="250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Неправомерное использование бюджетных средств (0,2%)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="" xmlns:a16="http://schemas.microsoft.com/office/drawing/2014/main" id="{052D7FB9-06A9-D25C-1EF4-8CFF741D2DB0}"/>
              </a:ext>
            </a:extLst>
          </p:cNvPr>
          <p:cNvSpPr txBox="1"/>
          <p:nvPr/>
        </p:nvSpPr>
        <p:spPr>
          <a:xfrm>
            <a:off x="6334687" y="2582964"/>
            <a:ext cx="4526579" cy="2500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Неэффективное использование бюджетных средств (0,2%)</a:t>
            </a:r>
          </a:p>
        </p:txBody>
      </p:sp>
      <p:sp>
        <p:nvSpPr>
          <p:cNvPr id="101" name="Round Same Side Corner Rectangle 22">
            <a:extLst>
              <a:ext uri="{FF2B5EF4-FFF2-40B4-BE49-F238E27FC236}">
                <a16:creationId xmlns="" xmlns:a16="http://schemas.microsoft.com/office/drawing/2014/main" id="{EA5D4790-5211-1672-4A5A-098FF5ACF81E}"/>
              </a:ext>
            </a:extLst>
          </p:cNvPr>
          <p:cNvSpPr/>
          <p:nvPr/>
        </p:nvSpPr>
        <p:spPr>
          <a:xfrm rot="10800000" flipH="1">
            <a:off x="6174553" y="1641925"/>
            <a:ext cx="57769" cy="595323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60" tIns="47630" rIns="95260" bIns="47630" rtlCol="0" anchor="ctr"/>
          <a:lstStyle/>
          <a:p>
            <a:pPr algn="ctr">
              <a:lnSpc>
                <a:spcPct val="120000"/>
              </a:lnSpc>
            </a:pPr>
            <a:endParaRPr lang="bg-BG" sz="15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04B06133-E7DC-E426-579E-0021B41D3FCB}"/>
              </a:ext>
            </a:extLst>
          </p:cNvPr>
          <p:cNvSpPr txBox="1"/>
          <p:nvPr/>
        </p:nvSpPr>
        <p:spPr>
          <a:xfrm>
            <a:off x="6361643" y="5134012"/>
            <a:ext cx="4526579" cy="5301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ru-RU" altLang="zh-CN" sz="1400" kern="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</a:rPr>
              <a:t>Нарушения процедур составления и исполнения бюджета по расходам (33,0%)</a:t>
            </a:r>
          </a:p>
        </p:txBody>
      </p:sp>
      <p:sp>
        <p:nvSpPr>
          <p:cNvPr id="103" name="Shape 5180">
            <a:extLst>
              <a:ext uri="{FF2B5EF4-FFF2-40B4-BE49-F238E27FC236}">
                <a16:creationId xmlns="" xmlns:a16="http://schemas.microsoft.com/office/drawing/2014/main" id="{1B7D91DE-956D-0E4D-BA35-2AFB931DC07B}"/>
              </a:ext>
            </a:extLst>
          </p:cNvPr>
          <p:cNvSpPr/>
          <p:nvPr/>
        </p:nvSpPr>
        <p:spPr>
          <a:xfrm>
            <a:off x="3007148" y="5018997"/>
            <a:ext cx="833813" cy="408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altLang="zh-CN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301,8</a:t>
            </a:r>
            <a:endParaRPr lang="zh-CN" alt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Shape 5180">
            <a:extLst>
              <a:ext uri="{FF2B5EF4-FFF2-40B4-BE49-F238E27FC236}">
                <a16:creationId xmlns="" xmlns:a16="http://schemas.microsoft.com/office/drawing/2014/main" id="{60020FAC-0A8E-8B58-45B5-AE3167481562}"/>
              </a:ext>
            </a:extLst>
          </p:cNvPr>
          <p:cNvSpPr/>
          <p:nvPr/>
        </p:nvSpPr>
        <p:spPr>
          <a:xfrm>
            <a:off x="3007148" y="4501769"/>
            <a:ext cx="833813" cy="408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altLang="zh-CN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244,6</a:t>
            </a:r>
            <a:endParaRPr lang="zh-CN" alt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Shape 5180">
            <a:extLst>
              <a:ext uri="{FF2B5EF4-FFF2-40B4-BE49-F238E27FC236}">
                <a16:creationId xmlns="" xmlns:a16="http://schemas.microsoft.com/office/drawing/2014/main" id="{DA7AC6AC-7367-1FEC-6087-A9F31411970F}"/>
              </a:ext>
            </a:extLst>
          </p:cNvPr>
          <p:cNvSpPr/>
          <p:nvPr/>
        </p:nvSpPr>
        <p:spPr>
          <a:xfrm>
            <a:off x="3007148" y="4028244"/>
            <a:ext cx="833813" cy="408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altLang="zh-CN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182,6</a:t>
            </a:r>
            <a:endParaRPr lang="zh-CN" alt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Shape 5180">
            <a:extLst>
              <a:ext uri="{FF2B5EF4-FFF2-40B4-BE49-F238E27FC236}">
                <a16:creationId xmlns="" xmlns:a16="http://schemas.microsoft.com/office/drawing/2014/main" id="{29D55DC9-0126-4A42-0338-F95BE3929BAB}"/>
              </a:ext>
            </a:extLst>
          </p:cNvPr>
          <p:cNvSpPr/>
          <p:nvPr/>
        </p:nvSpPr>
        <p:spPr>
          <a:xfrm>
            <a:off x="2998993" y="3672726"/>
            <a:ext cx="833813" cy="408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altLang="zh-CN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8,6</a:t>
            </a:r>
            <a:endParaRPr lang="zh-CN" alt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Shape 5180">
            <a:extLst>
              <a:ext uri="{FF2B5EF4-FFF2-40B4-BE49-F238E27FC236}">
                <a16:creationId xmlns="" xmlns:a16="http://schemas.microsoft.com/office/drawing/2014/main" id="{803DACCC-79FB-5EC5-49CD-0DC321F72DE3}"/>
              </a:ext>
            </a:extLst>
          </p:cNvPr>
          <p:cNvSpPr/>
          <p:nvPr/>
        </p:nvSpPr>
        <p:spPr>
          <a:xfrm>
            <a:off x="3007148" y="3324780"/>
            <a:ext cx="833813" cy="408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altLang="zh-CN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1,8</a:t>
            </a:r>
            <a:endParaRPr lang="zh-CN" alt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Shape 5180">
            <a:extLst>
              <a:ext uri="{FF2B5EF4-FFF2-40B4-BE49-F238E27FC236}">
                <a16:creationId xmlns="" xmlns:a16="http://schemas.microsoft.com/office/drawing/2014/main" id="{432CFB44-EE16-120A-6E33-B1F06EB1744A}"/>
              </a:ext>
            </a:extLst>
          </p:cNvPr>
          <p:cNvSpPr/>
          <p:nvPr/>
        </p:nvSpPr>
        <p:spPr>
          <a:xfrm>
            <a:off x="3007148" y="2737420"/>
            <a:ext cx="833813" cy="4080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altLang="zh-CN" sz="1600" dirty="0">
                <a:solidFill>
                  <a:schemeClr val="bg1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1,5</a:t>
            </a:r>
            <a:endParaRPr lang="zh-CN" altLang="en-US" sz="1600" dirty="0">
              <a:solidFill>
                <a:schemeClr val="bg1"/>
              </a:solidFill>
              <a:latin typeface="Arial Narrow" panose="020B060602020203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Правая фигурная скобка 108">
            <a:extLst>
              <a:ext uri="{FF2B5EF4-FFF2-40B4-BE49-F238E27FC236}">
                <a16:creationId xmlns="" xmlns:a16="http://schemas.microsoft.com/office/drawing/2014/main" id="{4C22F226-70CF-24A2-29C4-0751591740C9}"/>
              </a:ext>
            </a:extLst>
          </p:cNvPr>
          <p:cNvSpPr/>
          <p:nvPr/>
        </p:nvSpPr>
        <p:spPr>
          <a:xfrm rot="12527905">
            <a:off x="1762423" y="2107004"/>
            <a:ext cx="862191" cy="3155029"/>
          </a:xfrm>
          <a:prstGeom prst="rightBrac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atin typeface="Arial Narrow" panose="020B060602020203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73049" y="2955890"/>
            <a:ext cx="1430098" cy="643378"/>
          </a:xfrm>
          <a:prstGeom prst="roundRect">
            <a:avLst/>
          </a:prstGeom>
          <a:gradFill>
            <a:gsLst>
              <a:gs pos="55000">
                <a:schemeClr val="bg2">
                  <a:lumMod val="75000"/>
                </a:schemeClr>
              </a:gs>
              <a:gs pos="100000">
                <a:schemeClr val="bg2">
                  <a:lumMod val="90000"/>
                </a:schemeClr>
              </a:gs>
              <a:gs pos="0">
                <a:schemeClr val="bg2">
                  <a:lumMod val="75000"/>
                </a:schemeClr>
              </a:gs>
            </a:gsLst>
            <a:lin ang="8100000" scaled="1"/>
          </a:gradFill>
          <a:scene3d>
            <a:camera prst="isometricOffAxis1Right">
              <a:rot lat="1080000" lon="21000000" rev="0"/>
            </a:camera>
            <a:lightRig rig="threePt" dir="t"/>
          </a:scene3d>
          <a:sp3d extrusionH="101600" contourW="12700" prstMaterial="dkEdge">
            <a:bevelT w="152400" h="50800" prst="softRound"/>
            <a:contourClr>
              <a:schemeClr val="bg2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Text Box 89">
            <a:extLst>
              <a:ext uri="{FF2B5EF4-FFF2-40B4-BE49-F238E27FC236}">
                <a16:creationId xmlns="" xmlns:a16="http://schemas.microsoft.com/office/drawing/2014/main" id="{9B0C4D16-B7B8-7B19-5B4B-BFAAAD701DBA}"/>
              </a:ext>
            </a:extLst>
          </p:cNvPr>
          <p:cNvSpPr txBox="1">
            <a:spLocks noChangeArrowheads="1"/>
          </p:cNvSpPr>
          <p:nvPr/>
        </p:nvSpPr>
        <p:spPr bwMode="white">
          <a:xfrm rot="21397389">
            <a:off x="555831" y="2997674"/>
            <a:ext cx="1435968" cy="58477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Arial" pitchFamily="34" charset="0"/>
              </a:rPr>
              <a:t>Всего – 740,9 млн. руб.</a:t>
            </a:r>
            <a:endParaRPr lang="en-US" sz="1600" dirty="0">
              <a:solidFill>
                <a:schemeClr val="bg1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92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93" grpId="0" animBg="1"/>
      <p:bldP spid="94" grpId="0" animBg="1"/>
      <p:bldP spid="95" grpId="0" animBg="1"/>
      <p:bldP spid="10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1DA70F17-F686-5EA0-A5EF-BF74F51E6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7">
            <a:extLst>
              <a:ext uri="{FF2B5EF4-FFF2-40B4-BE49-F238E27FC236}">
                <a16:creationId xmlns="" xmlns:a16="http://schemas.microsoft.com/office/drawing/2014/main" id="{51C2C9E2-630E-6350-0E8E-5B31C66D98A4}"/>
              </a:ext>
            </a:extLst>
          </p:cNvPr>
          <p:cNvSpPr/>
          <p:nvPr/>
        </p:nvSpPr>
        <p:spPr>
          <a:xfrm>
            <a:off x="9026458" y="3317481"/>
            <a:ext cx="717203" cy="717203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>
                <a:latin typeface="Arial Narrow" panose="020B0606020202030204" pitchFamily="34" charset="0"/>
                <a:cs typeface="+mn-ea"/>
                <a:sym typeface="+mn-lt"/>
              </a:rPr>
              <a:t>34</a:t>
            </a:r>
            <a:endParaRPr lang="en-US" sz="1600" b="1" dirty="0">
              <a:solidFill>
                <a:srgbClr val="FFFFFF"/>
              </a:solidFill>
              <a:latin typeface="Arial Narrow" panose="020B0606020202030204" pitchFamily="34" charset="0"/>
              <a:cs typeface="+mn-ea"/>
              <a:sym typeface="+mn-lt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05A550A1-65D0-3014-F26D-4845DBE2230E}"/>
              </a:ext>
            </a:extLst>
          </p:cNvPr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C3F9DFC0-28D4-8F4A-EA01-FCEAEFBB95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3C646223-AE4F-30D6-79A8-E4BC1CFF692B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1B0967F-3D59-A699-3C23-14A17F842A68}"/>
              </a:ext>
            </a:extLst>
          </p:cNvPr>
          <p:cNvSpPr txBox="1"/>
          <p:nvPr/>
        </p:nvSpPr>
        <p:spPr>
          <a:xfrm>
            <a:off x="7796124" y="356"/>
            <a:ext cx="438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Итоги осуществления контроля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финансово-бюджетной сфере</a:t>
            </a:r>
            <a:b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1600" b="1" cap="small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 2023 год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A55D25DE-06E3-9C42-FB09-30CD0B057A47}"/>
              </a:ext>
            </a:extLst>
          </p:cNvPr>
          <p:cNvSpPr txBox="1"/>
          <p:nvPr/>
        </p:nvSpPr>
        <p:spPr>
          <a:xfrm>
            <a:off x="457200" y="892169"/>
            <a:ext cx="113538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Сведения о принятых мерах по </a:t>
            </a:r>
            <a:r>
              <a:rPr lang="ru-RU" sz="1600" b="1" cap="small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результатам  контрольных мероприятий, </a:t>
            </a:r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решение о реализации которых принято в 2023 году</a:t>
            </a:r>
          </a:p>
        </p:txBody>
      </p:sp>
      <p:sp>
        <p:nvSpPr>
          <p:cNvPr id="2" name="Oval 3">
            <a:extLst>
              <a:ext uri="{FF2B5EF4-FFF2-40B4-BE49-F238E27FC236}">
                <a16:creationId xmlns="" xmlns:a16="http://schemas.microsoft.com/office/drawing/2014/main" id="{0EBE2245-455F-5E84-D4F9-C1F9C4E72752}"/>
              </a:ext>
            </a:extLst>
          </p:cNvPr>
          <p:cNvSpPr/>
          <p:nvPr/>
        </p:nvSpPr>
        <p:spPr>
          <a:xfrm>
            <a:off x="1530708" y="3034150"/>
            <a:ext cx="2746068" cy="2746068"/>
          </a:xfrm>
          <a:prstGeom prst="ellipse">
            <a:avLst/>
          </a:prstGeom>
          <a:noFill/>
          <a:ln w="127000">
            <a:solidFill>
              <a:schemeClr val="accent5">
                <a:lumMod val="60000"/>
                <a:lumOff val="40000"/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 Narrow" panose="020B0606020202030204" pitchFamily="34" charset="0"/>
              <a:cs typeface="+mn-ea"/>
              <a:sym typeface="+mn-lt"/>
            </a:endParaRPr>
          </a:p>
        </p:txBody>
      </p:sp>
      <p:sp>
        <p:nvSpPr>
          <p:cNvPr id="3" name="Arc 4">
            <a:extLst>
              <a:ext uri="{FF2B5EF4-FFF2-40B4-BE49-F238E27FC236}">
                <a16:creationId xmlns="" xmlns:a16="http://schemas.microsoft.com/office/drawing/2014/main" id="{5F19C94D-B166-D882-A37D-FDA6EC14C1A4}"/>
              </a:ext>
            </a:extLst>
          </p:cNvPr>
          <p:cNvSpPr/>
          <p:nvPr/>
        </p:nvSpPr>
        <p:spPr>
          <a:xfrm>
            <a:off x="1531837" y="3035889"/>
            <a:ext cx="2743200" cy="2743200"/>
          </a:xfrm>
          <a:prstGeom prst="arc">
            <a:avLst>
              <a:gd name="adj1" fmla="val 10766207"/>
              <a:gd name="adj2" fmla="val 0"/>
            </a:avLst>
          </a:prstGeom>
          <a:ln w="1270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Arial Narrow" panose="020B0606020202030204" pitchFamily="34" charset="0"/>
              <a:cs typeface="+mn-ea"/>
              <a:sym typeface="+mn-lt"/>
            </a:endParaRPr>
          </a:p>
        </p:txBody>
      </p:sp>
      <p:sp>
        <p:nvSpPr>
          <p:cNvPr id="8" name="Oval 5">
            <a:extLst>
              <a:ext uri="{FF2B5EF4-FFF2-40B4-BE49-F238E27FC236}">
                <a16:creationId xmlns="" xmlns:a16="http://schemas.microsoft.com/office/drawing/2014/main" id="{B5C147B0-4494-EF34-DFD0-AF6506F7D4D4}"/>
              </a:ext>
            </a:extLst>
          </p:cNvPr>
          <p:cNvSpPr/>
          <p:nvPr/>
        </p:nvSpPr>
        <p:spPr>
          <a:xfrm>
            <a:off x="4280211" y="3068905"/>
            <a:ext cx="2746068" cy="2746068"/>
          </a:xfrm>
          <a:prstGeom prst="ellipse">
            <a:avLst/>
          </a:prstGeom>
          <a:noFill/>
          <a:ln w="127000">
            <a:solidFill>
              <a:srgbClr val="16B6BA">
                <a:alpha val="2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 Narrow" panose="020B0606020202030204" pitchFamily="34" charset="0"/>
              <a:cs typeface="+mn-ea"/>
              <a:sym typeface="+mn-lt"/>
            </a:endParaRPr>
          </a:p>
        </p:txBody>
      </p:sp>
      <p:sp>
        <p:nvSpPr>
          <p:cNvPr id="9" name="Arc 6">
            <a:extLst>
              <a:ext uri="{FF2B5EF4-FFF2-40B4-BE49-F238E27FC236}">
                <a16:creationId xmlns="" xmlns:a16="http://schemas.microsoft.com/office/drawing/2014/main" id="{CC33B31C-CDBF-F6B7-232C-EBBFBBE68F7D}"/>
              </a:ext>
            </a:extLst>
          </p:cNvPr>
          <p:cNvSpPr/>
          <p:nvPr/>
        </p:nvSpPr>
        <p:spPr>
          <a:xfrm rot="10800000">
            <a:off x="4283388" y="3068594"/>
            <a:ext cx="2743200" cy="2743200"/>
          </a:xfrm>
          <a:prstGeom prst="arc">
            <a:avLst>
              <a:gd name="adj1" fmla="val 10766207"/>
              <a:gd name="adj2" fmla="val 0"/>
            </a:avLst>
          </a:prstGeom>
          <a:ln w="127000" cap="rnd">
            <a:solidFill>
              <a:srgbClr val="16B6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 Narrow" panose="020B0606020202030204" pitchFamily="34" charset="0"/>
              <a:cs typeface="+mn-ea"/>
              <a:sym typeface="+mn-lt"/>
            </a:endParaRPr>
          </a:p>
        </p:txBody>
      </p:sp>
      <p:sp>
        <p:nvSpPr>
          <p:cNvPr id="10" name="Oval 7">
            <a:extLst>
              <a:ext uri="{FF2B5EF4-FFF2-40B4-BE49-F238E27FC236}">
                <a16:creationId xmlns="" xmlns:a16="http://schemas.microsoft.com/office/drawing/2014/main" id="{654F3180-4971-1B0B-71E7-6095A2FC3029}"/>
              </a:ext>
            </a:extLst>
          </p:cNvPr>
          <p:cNvSpPr/>
          <p:nvPr/>
        </p:nvSpPr>
        <p:spPr>
          <a:xfrm>
            <a:off x="7902226" y="2962024"/>
            <a:ext cx="2765774" cy="2746068"/>
          </a:xfrm>
          <a:prstGeom prst="ellipse">
            <a:avLst/>
          </a:prstGeom>
          <a:noFill/>
          <a:ln w="127000">
            <a:solidFill>
              <a:schemeClr val="bg1">
                <a:lumMod val="75000"/>
                <a:alpha val="2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 Narrow" panose="020B0606020202030204" pitchFamily="34" charset="0"/>
              <a:cs typeface="+mn-ea"/>
              <a:sym typeface="+mn-lt"/>
            </a:endParaRPr>
          </a:p>
        </p:txBody>
      </p:sp>
      <p:sp>
        <p:nvSpPr>
          <p:cNvPr id="11" name="Arc 8">
            <a:extLst>
              <a:ext uri="{FF2B5EF4-FFF2-40B4-BE49-F238E27FC236}">
                <a16:creationId xmlns="" xmlns:a16="http://schemas.microsoft.com/office/drawing/2014/main" id="{9569FD18-96EB-A95F-F3C6-76C2A82EAA91}"/>
              </a:ext>
            </a:extLst>
          </p:cNvPr>
          <p:cNvSpPr/>
          <p:nvPr/>
        </p:nvSpPr>
        <p:spPr>
          <a:xfrm>
            <a:off x="7924800" y="3014432"/>
            <a:ext cx="2743200" cy="2743200"/>
          </a:xfrm>
          <a:prstGeom prst="arc">
            <a:avLst>
              <a:gd name="adj1" fmla="val 10766207"/>
              <a:gd name="adj2" fmla="val 0"/>
            </a:avLst>
          </a:prstGeom>
          <a:ln w="127000"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Arial Narrow" panose="020B0606020202030204" pitchFamily="34" charset="0"/>
              <a:cs typeface="+mn-ea"/>
              <a:sym typeface="+mn-lt"/>
            </a:endParaRPr>
          </a:p>
        </p:txBody>
      </p:sp>
      <p:sp>
        <p:nvSpPr>
          <p:cNvPr id="14" name="Oval 11">
            <a:extLst>
              <a:ext uri="{FF2B5EF4-FFF2-40B4-BE49-F238E27FC236}">
                <a16:creationId xmlns="" xmlns:a16="http://schemas.microsoft.com/office/drawing/2014/main" id="{54ECEAEC-13CB-64B8-D918-E6B45B4FBE43}"/>
              </a:ext>
            </a:extLst>
          </p:cNvPr>
          <p:cNvSpPr/>
          <p:nvPr/>
        </p:nvSpPr>
        <p:spPr>
          <a:xfrm>
            <a:off x="2615238" y="3317479"/>
            <a:ext cx="717203" cy="717203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>
                <a:latin typeface="Arial Narrow" panose="020B0606020202030204" pitchFamily="34" charset="0"/>
                <a:cs typeface="+mn-ea"/>
                <a:sym typeface="+mn-lt"/>
              </a:rPr>
              <a:t>33</a:t>
            </a:r>
            <a:endParaRPr lang="en-US" sz="1600" b="1" dirty="0">
              <a:solidFill>
                <a:srgbClr val="FFFFFF"/>
              </a:solidFill>
              <a:latin typeface="Arial Narrow" panose="020B0606020202030204" pitchFamily="34" charset="0"/>
              <a:cs typeface="+mn-ea"/>
              <a:sym typeface="+mn-lt"/>
            </a:endParaRPr>
          </a:p>
        </p:txBody>
      </p:sp>
      <p:sp>
        <p:nvSpPr>
          <p:cNvPr id="17" name="Oval 14">
            <a:extLst>
              <a:ext uri="{FF2B5EF4-FFF2-40B4-BE49-F238E27FC236}">
                <a16:creationId xmlns="" xmlns:a16="http://schemas.microsoft.com/office/drawing/2014/main" id="{CDEE99D8-C903-9FC4-0E64-F343DB1B85F0}"/>
              </a:ext>
            </a:extLst>
          </p:cNvPr>
          <p:cNvSpPr/>
          <p:nvPr/>
        </p:nvSpPr>
        <p:spPr>
          <a:xfrm>
            <a:off x="5394498" y="3317480"/>
            <a:ext cx="717203" cy="717203"/>
          </a:xfrm>
          <a:prstGeom prst="ellipse">
            <a:avLst/>
          </a:prstGeom>
          <a:solidFill>
            <a:srgbClr val="16B6BA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dirty="0">
                <a:latin typeface="Arial Narrow" panose="020B0606020202030204" pitchFamily="34" charset="0"/>
                <a:cs typeface="+mn-ea"/>
                <a:sym typeface="+mn-lt"/>
              </a:rPr>
              <a:t>2</a:t>
            </a:r>
            <a:endParaRPr lang="en-US" sz="1600" b="1" dirty="0">
              <a:solidFill>
                <a:srgbClr val="FFFFFF"/>
              </a:solidFill>
              <a:latin typeface="Arial Narrow" panose="020B0606020202030204" pitchFamily="34" charset="0"/>
              <a:cs typeface="+mn-ea"/>
              <a:sym typeface="+mn-lt"/>
            </a:endParaRPr>
          </a:p>
        </p:txBody>
      </p:sp>
      <p:sp>
        <p:nvSpPr>
          <p:cNvPr id="21" name="矩形 14">
            <a:extLst>
              <a:ext uri="{FF2B5EF4-FFF2-40B4-BE49-F238E27FC236}">
                <a16:creationId xmlns="" xmlns:a16="http://schemas.microsoft.com/office/drawing/2014/main" id="{915F1846-2040-5776-6F1D-65CB7D790B43}"/>
              </a:ext>
            </a:extLst>
          </p:cNvPr>
          <p:cNvSpPr/>
          <p:nvPr/>
        </p:nvSpPr>
        <p:spPr>
          <a:xfrm>
            <a:off x="1931641" y="4226585"/>
            <a:ext cx="1944201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914400"/>
            <a:r>
              <a:rPr lang="ru-RU" altLang="zh-CN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  <a:cs typeface="Arial" pitchFamily="34" charset="0"/>
              </a:rPr>
              <a:t>Представления</a:t>
            </a:r>
            <a:br>
              <a:rPr lang="ru-RU" altLang="zh-CN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  <a:cs typeface="Arial" pitchFamily="34" charset="0"/>
              </a:rPr>
            </a:br>
            <a:r>
              <a:rPr lang="ru-RU" altLang="zh-CN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  <a:cs typeface="Arial" pitchFamily="34" charset="0"/>
              </a:rPr>
              <a:t> об устранении выявленных </a:t>
            </a:r>
            <a:r>
              <a:rPr lang="ru-RU" altLang="zh-CN" sz="16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  <a:cs typeface="Arial" pitchFamily="34" charset="0"/>
              </a:rPr>
              <a:t>нарушений</a:t>
            </a:r>
            <a:endParaRPr lang="zh-CN" altLang="en-US" sz="16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2" name="矩形 14">
            <a:extLst>
              <a:ext uri="{FF2B5EF4-FFF2-40B4-BE49-F238E27FC236}">
                <a16:creationId xmlns="" xmlns:a16="http://schemas.microsoft.com/office/drawing/2014/main" id="{7211A4E5-9643-5D8A-DE46-A46D68A2199F}"/>
              </a:ext>
            </a:extLst>
          </p:cNvPr>
          <p:cNvSpPr/>
          <p:nvPr/>
        </p:nvSpPr>
        <p:spPr>
          <a:xfrm>
            <a:off x="4755940" y="4259291"/>
            <a:ext cx="1944201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914400"/>
            <a:r>
              <a:rPr lang="ru-RU" altLang="zh-CN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  <a:cs typeface="Arial" pitchFamily="34" charset="0"/>
              </a:rPr>
              <a:t>Заключения о результатах проведения проверки и </a:t>
            </a:r>
            <a:r>
              <a:rPr lang="ru-RU" altLang="zh-CN" sz="16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  <a:cs typeface="Arial" pitchFamily="34" charset="0"/>
              </a:rPr>
              <a:t>обследования</a:t>
            </a:r>
            <a:endParaRPr lang="zh-CN" altLang="en-US" sz="16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23" name="矩形 14">
            <a:extLst>
              <a:ext uri="{FF2B5EF4-FFF2-40B4-BE49-F238E27FC236}">
                <a16:creationId xmlns="" xmlns:a16="http://schemas.microsoft.com/office/drawing/2014/main" id="{78BE46A8-339F-3D4B-C408-26616A2425A1}"/>
              </a:ext>
            </a:extLst>
          </p:cNvPr>
          <p:cNvSpPr/>
          <p:nvPr/>
        </p:nvSpPr>
        <p:spPr>
          <a:xfrm>
            <a:off x="8405135" y="4317083"/>
            <a:ext cx="2041735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914400"/>
            <a:r>
              <a:rPr lang="ru-RU" altLang="zh-CN" sz="16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  <a:cs typeface="Arial" pitchFamily="34" charset="0"/>
              </a:rPr>
              <a:t>Материала </a:t>
            </a:r>
            <a:r>
              <a:rPr lang="ru-RU" altLang="zh-CN" sz="16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微软雅黑" pitchFamily="34" charset="-122"/>
                <a:cs typeface="Arial" pitchFamily="34" charset="0"/>
              </a:rPr>
              <a:t>проверок</a:t>
            </a:r>
            <a:endParaRPr lang="zh-CN" altLang="en-US" sz="16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75386" y="1371600"/>
            <a:ext cx="1592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Направлены:</a:t>
            </a:r>
            <a:endParaRPr lang="ru-RU" sz="1800" b="1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200400" y="2532221"/>
            <a:ext cx="19754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Объектам контроля</a:t>
            </a:r>
            <a:endParaRPr lang="ru-RU" sz="1600" i="1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536535" y="2409110"/>
            <a:ext cx="3519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Правоохранительным органам и органам прокуратуры Курской области</a:t>
            </a:r>
            <a:endParaRPr lang="ru-RU" sz="1600" i="1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16" name="Прямая со стрелкой 15"/>
          <p:cNvCxnSpPr>
            <a:stCxn id="12" idx="2"/>
            <a:endCxn id="24" idx="0"/>
          </p:cNvCxnSpPr>
          <p:nvPr/>
        </p:nvCxnSpPr>
        <p:spPr>
          <a:xfrm flipH="1">
            <a:off x="4188122" y="1740932"/>
            <a:ext cx="1683321" cy="791289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2" idx="2"/>
          </p:cNvCxnSpPr>
          <p:nvPr/>
        </p:nvCxnSpPr>
        <p:spPr>
          <a:xfrm>
            <a:off x="5871443" y="1740932"/>
            <a:ext cx="1608400" cy="697468"/>
          </a:xfrm>
          <a:prstGeom prst="straightConnector1">
            <a:avLst/>
          </a:prstGeom>
          <a:ln w="127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27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7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7" dur="8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8" dur="8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75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1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2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7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5000">
                                          <p:cBhvr additive="base">
                                            <p:cTn id="15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5000">
                                          <p:cBhvr additive="base">
                                            <p:cTn id="16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8" grpId="0" animBg="1"/>
          <p:bldP spid="9" grpId="0" animBg="1"/>
          <p:bldP spid="10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8" grpId="0" animBg="1"/>
          <p:bldP spid="9" grpId="0" animBg="1"/>
          <p:bldP spid="10" grpId="0" animBg="1"/>
          <p:bldP spid="11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3" name="AutoShape 42"/>
          <p:cNvCxnSpPr>
            <a:cxnSpLocks noChangeShapeType="1"/>
          </p:cNvCxnSpPr>
          <p:nvPr/>
        </p:nvCxnSpPr>
        <p:spPr bwMode="black">
          <a:xfrm>
            <a:off x="10189580" y="5633107"/>
            <a:ext cx="457200" cy="176722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9" name="AutoShape 42"/>
          <p:cNvCxnSpPr>
            <a:cxnSpLocks noChangeShapeType="1"/>
            <a:endCxn id="171" idx="1"/>
          </p:cNvCxnSpPr>
          <p:nvPr/>
        </p:nvCxnSpPr>
        <p:spPr bwMode="black">
          <a:xfrm>
            <a:off x="4197427" y="5268093"/>
            <a:ext cx="1455737" cy="639450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" name="AutoShape 42"/>
          <p:cNvCxnSpPr>
            <a:cxnSpLocks noChangeShapeType="1"/>
            <a:endCxn id="160" idx="1"/>
          </p:cNvCxnSpPr>
          <p:nvPr/>
        </p:nvCxnSpPr>
        <p:spPr bwMode="black">
          <a:xfrm>
            <a:off x="4193661" y="2648387"/>
            <a:ext cx="1455737" cy="562688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5" name="AutoShape 42"/>
          <p:cNvCxnSpPr>
            <a:cxnSpLocks noChangeShapeType="1"/>
            <a:endCxn id="167" idx="1"/>
          </p:cNvCxnSpPr>
          <p:nvPr/>
        </p:nvCxnSpPr>
        <p:spPr bwMode="black">
          <a:xfrm>
            <a:off x="4195002" y="3952130"/>
            <a:ext cx="1455737" cy="562688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AutoShape 42"/>
          <p:cNvCxnSpPr>
            <a:cxnSpLocks noChangeShapeType="1"/>
            <a:endCxn id="123" idx="1"/>
          </p:cNvCxnSpPr>
          <p:nvPr/>
        </p:nvCxnSpPr>
        <p:spPr bwMode="black">
          <a:xfrm>
            <a:off x="4219061" y="1482407"/>
            <a:ext cx="1455737" cy="562688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bg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Группа 3"/>
          <p:cNvGrpSpPr/>
          <p:nvPr/>
        </p:nvGrpSpPr>
        <p:grpSpPr>
          <a:xfrm>
            <a:off x="155575" y="104872"/>
            <a:ext cx="5721559" cy="760662"/>
            <a:chOff x="298241" y="91555"/>
            <a:chExt cx="5721559" cy="7606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448"/>
            <a:stretch/>
          </p:blipFill>
          <p:spPr>
            <a:xfrm>
              <a:off x="298241" y="91555"/>
              <a:ext cx="768560" cy="7606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C1A818E0-C93E-4FE3-ABB0-282D1AF01939}"/>
                </a:ext>
              </a:extLst>
            </p:cNvPr>
            <p:cNvSpPr txBox="1"/>
            <p:nvPr/>
          </p:nvSpPr>
          <p:spPr>
            <a:xfrm>
              <a:off x="990600" y="192816"/>
              <a:ext cx="502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Управление Федерального казначейства</a:t>
              </a:r>
            </a:p>
            <a:p>
              <a:pPr defTabSz="914400"/>
              <a:r>
                <a:rPr lang="ru-RU" sz="1600" kern="0" dirty="0">
                  <a:solidFill>
                    <a:srgbClr val="11437F"/>
                  </a:solidFill>
                  <a:latin typeface="Arial Narrow" panose="020B0606020202030204" pitchFamily="34" charset="0"/>
                  <a:cs typeface="Arial" pitchFamily="34" charset="0"/>
                </a:rPr>
                <a:t>по Курской области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57200" y="929949"/>
            <a:ext cx="11277600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cap="small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Осуществление производства </a:t>
            </a:r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делам </a:t>
            </a:r>
            <a:r>
              <a:rPr lang="ru-RU" sz="1600" b="1" cap="small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 </a:t>
            </a:r>
            <a:r>
              <a:rPr lang="ru-RU" sz="1600" b="1" cap="small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административных </a:t>
            </a:r>
            <a:r>
              <a:rPr lang="ru-RU" sz="1600" b="1" cap="small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правонарушениях (АП)</a:t>
            </a:r>
            <a:endParaRPr lang="ru-RU" sz="1600" b="1" cap="small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2" name="Rectangle 8"/>
          <p:cNvSpPr>
            <a:spLocks noChangeArrowheads="1"/>
          </p:cNvSpPr>
          <p:nvPr/>
        </p:nvSpPr>
        <p:spPr bwMode="gray">
          <a:xfrm>
            <a:off x="407018" y="1807037"/>
            <a:ext cx="4147930" cy="578352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89020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PerspectiveTop"/>
            <a:lightRig rig="legacyFlat3" dir="r"/>
          </a:scene3d>
          <a:sp3d extrusionH="430200" prstMaterial="legacyPlastic">
            <a:bevelT w="13500" h="13500" prst="angle"/>
            <a:bevelB w="13500" h="13500" prst="angle"/>
            <a:extrusionClr>
              <a:srgbClr val="F8F8F8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5" name="Rectangle 10"/>
          <p:cNvSpPr>
            <a:spLocks noChangeArrowheads="1"/>
          </p:cNvSpPr>
          <p:nvPr/>
        </p:nvSpPr>
        <p:spPr bwMode="gray">
          <a:xfrm>
            <a:off x="385571" y="2994768"/>
            <a:ext cx="4156572" cy="699807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89020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PerspectiveTop"/>
            <a:lightRig rig="legacyFlat3" dir="r"/>
          </a:scene3d>
          <a:sp3d extrusionH="430200" prstMaterial="legacyPlastic">
            <a:bevelT w="13500" h="13500" prst="angle"/>
            <a:bevelB w="13500" h="13500" prst="angle"/>
            <a:extrusionClr>
              <a:srgbClr val="F8F8F8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9" name="Rectangle 12"/>
          <p:cNvSpPr>
            <a:spLocks noChangeArrowheads="1"/>
          </p:cNvSpPr>
          <p:nvPr/>
        </p:nvSpPr>
        <p:spPr bwMode="gray">
          <a:xfrm>
            <a:off x="440386" y="4300401"/>
            <a:ext cx="4149466" cy="680968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89020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PerspectiveTop"/>
            <a:lightRig rig="legacyFlat3" dir="r"/>
          </a:scene3d>
          <a:sp3d extrusionH="430200" prstMaterial="legacyPlastic">
            <a:bevelT w="13500" h="13500" prst="angle"/>
            <a:bevelB w="13500" h="13500" prst="angle"/>
            <a:extrusionClr>
              <a:srgbClr val="F8F8F8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5" name="Rectangle 16"/>
          <p:cNvSpPr>
            <a:spLocks noChangeArrowheads="1"/>
          </p:cNvSpPr>
          <p:nvPr/>
        </p:nvSpPr>
        <p:spPr bwMode="gray">
          <a:xfrm>
            <a:off x="5852598" y="1704800"/>
            <a:ext cx="4416402" cy="680589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50000">
                <a:srgbClr val="EAEAEA">
                  <a:gamma/>
                  <a:tint val="38039"/>
                  <a:invGamma/>
                </a:srgbClr>
              </a:gs>
              <a:gs pos="100000">
                <a:srgbClr val="EAEAEA"/>
              </a:gs>
            </a:gsLst>
            <a:lin ang="2700000" scaled="1"/>
          </a:gradFill>
          <a:ln>
            <a:noFill/>
          </a:ln>
          <a:effectLst/>
          <a:scene3d>
            <a:camera prst="legacyPerspectiveTopLeft"/>
            <a:lightRig rig="legacyFlat3" dir="r"/>
          </a:scene3d>
          <a:sp3d extrusionH="430200" prstMaterial="legacyPlastic">
            <a:bevelT w="13500" h="13500" prst="angle"/>
            <a:bevelB w="13500" h="13500" prst="angle"/>
            <a:extrusionClr>
              <a:srgbClr val="EAEAEA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0" name="Rectangle 31"/>
          <p:cNvSpPr>
            <a:spLocks noChangeArrowheads="1"/>
          </p:cNvSpPr>
          <p:nvPr/>
        </p:nvSpPr>
        <p:spPr bwMode="gray">
          <a:xfrm>
            <a:off x="402255" y="1468900"/>
            <a:ext cx="4147930" cy="336478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PerspectiveTop"/>
            <a:lightRig rig="legacyFlat3" dir="r"/>
          </a:scene3d>
          <a:sp3d extrusionH="412750" contourW="12700" prstMaterial="legacyMetal">
            <a:bevelT w="13500" h="13500" prst="angle"/>
            <a:bevelB w="13500" h="13500" prst="angle"/>
            <a:extrusionClr>
              <a:schemeClr val="bg2">
                <a:lumMod val="90000"/>
              </a:schemeClr>
            </a:extrusionClr>
            <a:contourClr>
              <a:schemeClr val="accent6">
                <a:lumMod val="75000"/>
              </a:schemeClr>
            </a:contour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1" name="Rectangle 32"/>
          <p:cNvSpPr>
            <a:spLocks noChangeArrowheads="1"/>
          </p:cNvSpPr>
          <p:nvPr/>
        </p:nvSpPr>
        <p:spPr bwMode="gray">
          <a:xfrm>
            <a:off x="385571" y="2666155"/>
            <a:ext cx="4156572" cy="336478"/>
          </a:xfrm>
          <a:prstGeom prst="rect">
            <a:avLst/>
          </a:prstGeom>
          <a:gradFill>
            <a:gsLst>
              <a:gs pos="0">
                <a:srgbClr val="8BEFF1"/>
              </a:gs>
              <a:gs pos="100000">
                <a:srgbClr val="8BEFF1"/>
              </a:gs>
            </a:gsLst>
            <a:lin ang="5400000" scaled="1"/>
          </a:gradFill>
          <a:ln>
            <a:noFill/>
          </a:ln>
          <a:effectLst/>
          <a:scene3d>
            <a:camera prst="legacyPerspectiveTop"/>
            <a:lightRig rig="legacyFlat3" dir="r"/>
          </a:scene3d>
          <a:sp3d extrusionH="430200" contourW="12700" prstMaterial="legacyMetal">
            <a:bevelT w="13500" h="13500" prst="angle"/>
            <a:bevelB w="13500" h="13500" prst="angle"/>
            <a:extrusionClr>
              <a:srgbClr val="45E5E9"/>
            </a:extrusionClr>
            <a:contourClr>
              <a:schemeClr val="bg2"/>
            </a:contour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2" name="Rectangle 33"/>
          <p:cNvSpPr>
            <a:spLocks noChangeArrowheads="1"/>
          </p:cNvSpPr>
          <p:nvPr/>
        </p:nvSpPr>
        <p:spPr bwMode="gray">
          <a:xfrm>
            <a:off x="440386" y="3971789"/>
            <a:ext cx="4149466" cy="336478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PerspectiveTop"/>
            <a:lightRig rig="legacyFlat3" dir="r"/>
          </a:scene3d>
          <a:sp3d extrusionH="430200" contourW="12700" prstMaterial="legacyMetal">
            <a:bevelT w="13500" h="13500" prst="angle"/>
            <a:bevelB w="13500" h="13500" prst="angle"/>
            <a:extrusionClr>
              <a:schemeClr val="accent5">
                <a:lumMod val="40000"/>
                <a:lumOff val="60000"/>
              </a:schemeClr>
            </a:extrusionClr>
            <a:contourClr>
              <a:schemeClr val="accent1">
                <a:lumMod val="40000"/>
                <a:lumOff val="60000"/>
              </a:schemeClr>
            </a:contour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3" name="Rectangle 34"/>
          <p:cNvSpPr>
            <a:spLocks noChangeArrowheads="1"/>
          </p:cNvSpPr>
          <p:nvPr/>
        </p:nvSpPr>
        <p:spPr bwMode="gray">
          <a:xfrm>
            <a:off x="5674798" y="1704800"/>
            <a:ext cx="419653" cy="680589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100000">
                <a:schemeClr val="bg2">
                  <a:lumMod val="75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PerspectiveTopLeft"/>
            <a:lightRig rig="legacyFlat3" dir="r"/>
          </a:scene3d>
          <a:sp3d extrusionH="430200" prstMaterial="legacyMetal">
            <a:bevelT w="13500" h="13500" prst="angle"/>
            <a:bevelB w="13500" h="13500" prst="angle"/>
            <a:extrusionClr>
              <a:schemeClr val="bg2">
                <a:lumMod val="90000"/>
              </a:schemeClr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37" name="AutoShape 48"/>
          <p:cNvCxnSpPr>
            <a:cxnSpLocks noChangeShapeType="1"/>
          </p:cNvCxnSpPr>
          <p:nvPr/>
        </p:nvCxnSpPr>
        <p:spPr bwMode="black">
          <a:xfrm>
            <a:off x="977362" y="3694575"/>
            <a:ext cx="0" cy="810060"/>
          </a:xfrm>
          <a:prstGeom prst="straightConnector1">
            <a:avLst/>
          </a:prstGeom>
          <a:noFill/>
          <a:ln w="9525">
            <a:solidFill>
              <a:srgbClr val="DDDDD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6" name="Text Box 9">
            <a:extLst>
              <a:ext uri="{FF2B5EF4-FFF2-40B4-BE49-F238E27FC236}">
                <a16:creationId xmlns="" xmlns:a16="http://schemas.microsoft.com/office/drawing/2014/main" id="{F496030A-0F41-4B24-8D74-1F4B547F0A4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71055" y="1470783"/>
            <a:ext cx="4052801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Составлено 8 протоколов – по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ч. 3 ст.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15.15.7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="" xmlns:a16="http://schemas.microsoft.com/office/drawing/2014/main" id="{046D6E4D-FC26-4588-A4B4-065CCEAA7969}"/>
              </a:ext>
            </a:extLst>
          </p:cNvPr>
          <p:cNvSpPr txBox="1"/>
          <p:nvPr/>
        </p:nvSpPr>
        <p:spPr>
          <a:xfrm>
            <a:off x="467488" y="1807037"/>
            <a:ext cx="40565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 Narrow" pitchFamily="34" charset="0"/>
                <a:ea typeface="Calibri" panose="020F0502020204030204" pitchFamily="34" charset="0"/>
              </a:rPr>
              <a:t>на основании информации о признаках нарушений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сроков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постановки на учет бюджетных и (или) денежных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обязательств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418939" y="2657177"/>
            <a:ext cx="40422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Составлен 1 протокол – по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ч.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2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ст.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15.15.6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="" xmlns:a16="http://schemas.microsoft.com/office/drawing/2014/main" id="{1517149D-6C05-4396-BDE4-8749A3BA1943}"/>
              </a:ext>
            </a:extLst>
          </p:cNvPr>
          <p:cNvSpPr txBox="1"/>
          <p:nvPr/>
        </p:nvSpPr>
        <p:spPr>
          <a:xfrm>
            <a:off x="402255" y="2947168"/>
            <a:ext cx="41217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 Narrow" pitchFamily="34" charset="0"/>
                <a:ea typeface="Calibri" panose="020F0502020204030204" pitchFamily="34" charset="0"/>
              </a:rPr>
              <a:t>по результатам КМ в связи с нарушением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требований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к бюджетному (бухгалтерскому) учету,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 том числе к составлению, представлению бухгалтерской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(финансовой)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отчетности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150" name="Text Box 9">
            <a:extLst>
              <a:ext uri="{FF2B5EF4-FFF2-40B4-BE49-F238E27FC236}">
                <a16:creationId xmlns="" xmlns:a16="http://schemas.microsoft.com/office/drawing/2014/main" id="{A501D7F6-D712-4B3B-B9E2-9CCCED17E53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18939" y="3971789"/>
            <a:ext cx="41494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Составлено 2 протокола - по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ч.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4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ст.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charset="0"/>
              </a:rPr>
              <a:t>7.32</a:t>
            </a:r>
            <a:endParaRPr lang="ru-RU" sz="1200" b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charset="0"/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="" xmlns:a16="http://schemas.microsoft.com/office/drawing/2014/main" id="{26038C3F-452F-4D05-B57C-96214EE08E46}"/>
              </a:ext>
            </a:extLst>
          </p:cNvPr>
          <p:cNvSpPr txBox="1"/>
          <p:nvPr/>
        </p:nvSpPr>
        <p:spPr>
          <a:xfrm>
            <a:off x="470498" y="4308267"/>
            <a:ext cx="40867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 Narrow" pitchFamily="34" charset="0"/>
                <a:ea typeface="Calibri" panose="020F0502020204030204" pitchFamily="34" charset="0"/>
              </a:rPr>
              <a:t>по результатам КМ в связи с нарушением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законодательства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о контрактной системе в сфере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закупок при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 Narrow" pitchFamily="34" charset="0"/>
                <a:ea typeface="Calibri" panose="020F0502020204030204" pitchFamily="34" charset="0"/>
              </a:rPr>
              <a:t>и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зменении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условий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контракта (переданы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на рассмотрение в Курское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УФАС)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152" name="Rectangle 12"/>
          <p:cNvSpPr>
            <a:spLocks noChangeArrowheads="1"/>
          </p:cNvSpPr>
          <p:nvPr/>
        </p:nvSpPr>
        <p:spPr bwMode="gray">
          <a:xfrm>
            <a:off x="445869" y="5631442"/>
            <a:ext cx="4149466" cy="461665"/>
          </a:xfrm>
          <a:prstGeom prst="rect">
            <a:avLst/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89020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PerspectiveTop"/>
            <a:lightRig rig="legacyFlat3" dir="r"/>
          </a:scene3d>
          <a:sp3d extrusionH="430200" prstMaterial="legacyPlastic">
            <a:bevelT w="13500" h="13500" prst="angle"/>
            <a:bevelB w="13500" h="13500" prst="angle"/>
            <a:extrusionClr>
              <a:srgbClr val="F8F8F8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3" name="Rectangle 33"/>
          <p:cNvSpPr>
            <a:spLocks noChangeArrowheads="1"/>
          </p:cNvSpPr>
          <p:nvPr/>
        </p:nvSpPr>
        <p:spPr bwMode="gray">
          <a:xfrm>
            <a:off x="445869" y="5269492"/>
            <a:ext cx="4149466" cy="336478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PerspectiveTop"/>
            <a:lightRig rig="legacyFlat3" dir="r"/>
          </a:scene3d>
          <a:sp3d extrusionH="430200" contourW="12700" prstMaterial="legacyMetal">
            <a:bevelT w="13500" h="13500" prst="angle"/>
            <a:bevelB w="13500" h="13500" prst="angle"/>
            <a:extrusionClr>
              <a:schemeClr val="accent6">
                <a:lumMod val="40000"/>
                <a:lumOff val="60000"/>
              </a:schemeClr>
            </a:extrusionClr>
            <a:contourClr>
              <a:schemeClr val="accent1">
                <a:lumMod val="40000"/>
                <a:lumOff val="60000"/>
              </a:schemeClr>
            </a:contour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4" name="Text Box 9">
            <a:extLst>
              <a:ext uri="{FF2B5EF4-FFF2-40B4-BE49-F238E27FC236}">
                <a16:creationId xmlns="" xmlns:a16="http://schemas.microsoft.com/office/drawing/2014/main" id="{A501D7F6-D712-4B3B-B9E2-9CCCED17E533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37159" y="5206898"/>
            <a:ext cx="41526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Поступило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н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а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рассмотрение от органов прокуратуры Курской области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5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материалов о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возбуждении дела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  <a:cs typeface="Arial" charset="0"/>
              </a:rPr>
              <a:t>об АП по ст. 15.14</a:t>
            </a:r>
          </a:p>
        </p:txBody>
      </p:sp>
      <p:sp>
        <p:nvSpPr>
          <p:cNvPr id="156" name="Прямоугольник 155"/>
          <p:cNvSpPr/>
          <p:nvPr/>
        </p:nvSpPr>
        <p:spPr>
          <a:xfrm>
            <a:off x="6094450" y="1714703"/>
            <a:ext cx="4199949" cy="646331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Вынесено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8 постановлений о назначении административного наказания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(на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основании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ч.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1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ст.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4.1.1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КоАП административный штраф заменен на предупреждение)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="" xmlns:a16="http://schemas.microsoft.com/office/drawing/2014/main" id="{26038C3F-452F-4D05-B57C-96214EE08E46}"/>
              </a:ext>
            </a:extLst>
          </p:cNvPr>
          <p:cNvSpPr txBox="1"/>
          <p:nvPr/>
        </p:nvSpPr>
        <p:spPr>
          <a:xfrm>
            <a:off x="460502" y="5631442"/>
            <a:ext cx="40395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в связи с нецелевым использованием бюджетных средств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sp>
        <p:nvSpPr>
          <p:cNvPr id="159" name="Rectangle 16"/>
          <p:cNvSpPr>
            <a:spLocks noChangeArrowheads="1"/>
          </p:cNvSpPr>
          <p:nvPr/>
        </p:nvSpPr>
        <p:spPr bwMode="gray">
          <a:xfrm>
            <a:off x="5827198" y="2870780"/>
            <a:ext cx="4441802" cy="680589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50000">
                <a:srgbClr val="EAEAEA">
                  <a:gamma/>
                  <a:tint val="38039"/>
                  <a:invGamma/>
                </a:srgbClr>
              </a:gs>
              <a:gs pos="100000">
                <a:srgbClr val="EAEAEA"/>
              </a:gs>
            </a:gsLst>
            <a:lin ang="2700000" scaled="1"/>
          </a:gradFill>
          <a:ln>
            <a:noFill/>
          </a:ln>
          <a:effectLst/>
          <a:scene3d>
            <a:camera prst="legacyPerspectiveTopLeft"/>
            <a:lightRig rig="legacyFlat3" dir="r"/>
          </a:scene3d>
          <a:sp3d extrusionH="430200" prstMaterial="legacyPlastic">
            <a:bevelT w="13500" h="13500" prst="angle"/>
            <a:bevelB w="13500" h="13500" prst="angle"/>
            <a:extrusionClr>
              <a:srgbClr val="EAEAEA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0" name="Rectangle 34"/>
          <p:cNvSpPr>
            <a:spLocks noChangeArrowheads="1"/>
          </p:cNvSpPr>
          <p:nvPr/>
        </p:nvSpPr>
        <p:spPr bwMode="gray">
          <a:xfrm>
            <a:off x="5649398" y="2870780"/>
            <a:ext cx="419653" cy="680589"/>
          </a:xfrm>
          <a:prstGeom prst="rect">
            <a:avLst/>
          </a:prstGeom>
          <a:gradFill>
            <a:gsLst>
              <a:gs pos="0">
                <a:srgbClr val="92F0F2"/>
              </a:gs>
              <a:gs pos="100000">
                <a:srgbClr val="45E5E9"/>
              </a:gs>
            </a:gsLst>
            <a:lin ang="5400000" scaled="1"/>
          </a:gradFill>
          <a:ln>
            <a:noFill/>
          </a:ln>
          <a:effectLst/>
          <a:scene3d>
            <a:camera prst="legacyPerspectiveTopLeft"/>
            <a:lightRig rig="legacyFlat3" dir="r"/>
          </a:scene3d>
          <a:sp3d extrusionH="430200" prstMaterial="legacyMetal">
            <a:bevelT w="13500" h="13500" prst="angle"/>
            <a:bevelB w="13500" h="13500" prst="angle"/>
            <a:extrusionClr>
              <a:srgbClr val="92F0F2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6069051" y="2887909"/>
            <a:ext cx="4199949" cy="646331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Вынесено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1 постановление о назначении административного наказания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(на основании ч. 1 ст. 4.1.1 КоАП административный штраф заменен на предупреждение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)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66" name="Rectangle 16"/>
          <p:cNvSpPr>
            <a:spLocks noChangeArrowheads="1"/>
          </p:cNvSpPr>
          <p:nvPr/>
        </p:nvSpPr>
        <p:spPr bwMode="gray">
          <a:xfrm>
            <a:off x="5828538" y="4174523"/>
            <a:ext cx="4465859" cy="680589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50000">
                <a:srgbClr val="EAEAEA">
                  <a:gamma/>
                  <a:tint val="38039"/>
                  <a:invGamma/>
                </a:srgbClr>
              </a:gs>
              <a:gs pos="100000">
                <a:srgbClr val="EAEAEA"/>
              </a:gs>
            </a:gsLst>
            <a:lin ang="2700000" scaled="1"/>
          </a:gradFill>
          <a:ln>
            <a:noFill/>
          </a:ln>
          <a:effectLst/>
          <a:scene3d>
            <a:camera prst="legacyPerspectiveTopLeft"/>
            <a:lightRig rig="legacyFlat3" dir="r"/>
          </a:scene3d>
          <a:sp3d extrusionH="430200" prstMaterial="legacyPlastic">
            <a:bevelT w="13500" h="13500" prst="angle"/>
            <a:bevelB w="13500" h="13500" prst="angle"/>
            <a:extrusionClr>
              <a:srgbClr val="EAEAEA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7" name="Rectangle 34"/>
          <p:cNvSpPr>
            <a:spLocks noChangeArrowheads="1"/>
          </p:cNvSpPr>
          <p:nvPr/>
        </p:nvSpPr>
        <p:spPr bwMode="gray">
          <a:xfrm>
            <a:off x="5650739" y="4174523"/>
            <a:ext cx="419653" cy="680589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PerspectiveTopLeft"/>
            <a:lightRig rig="legacyFlat3" dir="r"/>
          </a:scene3d>
          <a:sp3d extrusionH="430200" prstMaterial="legacyMetal">
            <a:bevelT w="13500" h="13500" prst="angle"/>
            <a:bevelB w="13500" h="13500" prst="angle"/>
            <a:extrusionClr>
              <a:schemeClr val="accent5">
                <a:lumMod val="40000"/>
                <a:lumOff val="60000"/>
              </a:schemeClr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8" name="Прямоугольник 167"/>
          <p:cNvSpPr/>
          <p:nvPr/>
        </p:nvSpPr>
        <p:spPr>
          <a:xfrm>
            <a:off x="6070392" y="4174523"/>
            <a:ext cx="4199949" cy="646331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Курским УФАС вынесено 2 постановления о назначении административного наказания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(на основании ч. 1 ст. 4.1.1 КоАП административный штраф заменен на предупреждение)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70" name="Rectangle 16"/>
          <p:cNvSpPr>
            <a:spLocks noChangeArrowheads="1"/>
          </p:cNvSpPr>
          <p:nvPr/>
        </p:nvSpPr>
        <p:spPr bwMode="gray">
          <a:xfrm>
            <a:off x="5830963" y="5490486"/>
            <a:ext cx="4463435" cy="834114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50000">
                <a:srgbClr val="EAEAEA">
                  <a:gamma/>
                  <a:tint val="38039"/>
                  <a:invGamma/>
                </a:srgbClr>
              </a:gs>
              <a:gs pos="100000">
                <a:srgbClr val="EAEAEA"/>
              </a:gs>
            </a:gsLst>
            <a:lin ang="2700000" scaled="1"/>
          </a:gradFill>
          <a:ln>
            <a:noFill/>
          </a:ln>
          <a:effectLst/>
          <a:scene3d>
            <a:camera prst="legacyPerspectiveTopLeft"/>
            <a:lightRig rig="legacyFlat3" dir="r"/>
          </a:scene3d>
          <a:sp3d extrusionH="430200" prstMaterial="legacyPlastic">
            <a:bevelT w="13500" h="13500" prst="angle"/>
            <a:bevelB w="13500" h="13500" prst="angle"/>
            <a:extrusionClr>
              <a:srgbClr val="EAEAEA"/>
            </a:extrusionClr>
          </a:sp3d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1" name="Rectangle 34"/>
          <p:cNvSpPr>
            <a:spLocks noChangeArrowheads="1"/>
          </p:cNvSpPr>
          <p:nvPr/>
        </p:nvSpPr>
        <p:spPr bwMode="gray">
          <a:xfrm>
            <a:off x="5653164" y="5490486"/>
            <a:ext cx="419653" cy="834113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legacyPerspectiveTopLeft"/>
            <a:lightRig rig="legacyFlat3" dir="r"/>
          </a:scene3d>
          <a:sp3d extrusionH="430200" prstMaterial="legacyMetal">
            <a:bevelT w="13500" h="13500" prst="angle"/>
            <a:bevelB w="13500" h="13500" prst="angle"/>
            <a:extrusionClr>
              <a:schemeClr val="accent6">
                <a:lumMod val="20000"/>
                <a:lumOff val="80000"/>
              </a:schemeClr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2" name="Прямоугольник 171"/>
          <p:cNvSpPr/>
          <p:nvPr/>
        </p:nvSpPr>
        <p:spPr>
          <a:xfrm>
            <a:off x="6072817" y="5485874"/>
            <a:ext cx="4254939" cy="830997"/>
          </a:xfrm>
          <a:prstGeom prst="rect">
            <a:avLst/>
          </a:prstGeom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Вынесено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4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постановлений о назначении административного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наказания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в виде штрафа на сумму 45,0 тыс. руб. и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1 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постановление о назначении административного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наказания (на основании ч. 1 ст. 4.1.1 КоАП административный штраф заменен на предупреждение</a:t>
            </a:r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)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75" name="Прямоугольник 174"/>
          <p:cNvSpPr/>
          <p:nvPr/>
        </p:nvSpPr>
        <p:spPr>
          <a:xfrm>
            <a:off x="10660057" y="5407249"/>
            <a:ext cx="1371600" cy="861774"/>
          </a:xfrm>
          <a:prstGeom prst="rect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Сумма взысканных штрафов, поступивших в федеральный бюджет составила 45,0 тыс. руб.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854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Franklin Gothic Medium Cond"/>
        <a:ea typeface=""/>
        <a:cs typeface=""/>
      </a:majorFont>
      <a:minorFont>
        <a:latin typeface="Open Sans Condense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5115</TotalTime>
  <Words>709</Words>
  <Application>Microsoft Office PowerPoint</Application>
  <PresentationFormat>Произвольный</PresentationFormat>
  <Paragraphs>104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Office Theme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Васянина Лилия</cp:lastModifiedBy>
  <cp:revision>339</cp:revision>
  <cp:lastPrinted>2020-05-18T12:14:53Z</cp:lastPrinted>
  <dcterms:created xsi:type="dcterms:W3CDTF">2019-07-31T16:47:50Z</dcterms:created>
  <dcterms:modified xsi:type="dcterms:W3CDTF">2024-02-09T08:36:00Z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